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90" r:id="rId2"/>
    <p:sldId id="387" r:id="rId3"/>
  </p:sldIdLst>
  <p:sldSz cx="9906000" cy="6858000" type="A4"/>
  <p:notesSz cx="7102475" cy="10234613"/>
  <p:defaultTextStyle>
    <a:defPPr>
      <a:defRPr lang="ca-ES"/>
    </a:defPPr>
    <a:lvl1pPr algn="ctr" rtl="0" eaLnBrk="0" fontAlgn="base" hangingPunct="0">
      <a:spcBef>
        <a:spcPct val="0"/>
      </a:spcBef>
      <a:spcAft>
        <a:spcPct val="0"/>
      </a:spcAft>
      <a:defRPr sz="2400" b="1" i="1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rgbClr val="0000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4">
          <p15:clr>
            <a:srgbClr val="A4A3A4"/>
          </p15:clr>
        </p15:guide>
        <p15:guide id="2" pos="6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2">
          <p15:clr>
            <a:srgbClr val="A4A3A4"/>
          </p15:clr>
        </p15:guide>
        <p15:guide id="2" pos="319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008000"/>
    <a:srgbClr val="CC3300"/>
    <a:srgbClr val="009900"/>
    <a:srgbClr val="FFFFCC"/>
    <a:srgbClr val="F5FFC5"/>
    <a:srgbClr val="CC6600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308" autoAdjust="0"/>
  </p:normalViewPr>
  <p:slideViewPr>
    <p:cSldViewPr>
      <p:cViewPr>
        <p:scale>
          <a:sx n="66" d="100"/>
          <a:sy n="66" d="100"/>
        </p:scale>
        <p:origin x="475" y="322"/>
      </p:cViewPr>
      <p:guideLst>
        <p:guide orient="horz" pos="278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787" y="-744"/>
      </p:cViewPr>
      <p:guideLst>
        <p:guide orient="horz" pos="2342"/>
        <p:guide pos="319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57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0163"/>
            <a:ext cx="30781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29" tIns="0" rIns="19829" bIns="0" numCol="1" anchor="t" anchorCtr="0" compatLnSpc="1">
            <a:prstTxWarp prst="textNoShape">
              <a:avLst/>
            </a:prstTxWarp>
          </a:bodyPr>
          <a:lstStyle>
            <a:lvl1pPr algn="l" defTabSz="952500">
              <a:defRPr sz="1000" b="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30163"/>
            <a:ext cx="30781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29" tIns="0" rIns="19829" bIns="0" numCol="1" anchor="t" anchorCtr="0" compatLnSpc="1">
            <a:prstTxWarp prst="textNoShape">
              <a:avLst/>
            </a:prstTxWarp>
          </a:bodyPr>
          <a:lstStyle>
            <a:lvl1pPr algn="r" defTabSz="952500">
              <a:defRPr sz="1000" b="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3588" y="763588"/>
            <a:ext cx="5578475" cy="3862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73625"/>
            <a:ext cx="52101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2" tIns="47922" rIns="95842" bIns="47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 smtClean="0"/>
              <a:t>Haga clic para modificar el estilo de texto patrón</a:t>
            </a:r>
          </a:p>
          <a:p>
            <a:pPr lvl="1"/>
            <a:r>
              <a:rPr lang="ca-ES" noProof="0" smtClean="0"/>
              <a:t>Segundo nivel</a:t>
            </a:r>
          </a:p>
          <a:p>
            <a:pPr lvl="2"/>
            <a:r>
              <a:rPr lang="ca-ES" noProof="0" smtClean="0"/>
              <a:t>Tercer nivel</a:t>
            </a:r>
          </a:p>
          <a:p>
            <a:pPr lvl="3"/>
            <a:r>
              <a:rPr lang="ca-ES" noProof="0" smtClean="0"/>
              <a:t>Cuarto nivel</a:t>
            </a:r>
          </a:p>
          <a:p>
            <a:pPr lvl="4"/>
            <a:r>
              <a:rPr lang="ca-ES" noProof="0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8675"/>
            <a:ext cx="30781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29" tIns="0" rIns="19829" bIns="0" numCol="1" anchor="b" anchorCtr="0" compatLnSpc="1">
            <a:prstTxWarp prst="textNoShape">
              <a:avLst/>
            </a:prstTxWarp>
          </a:bodyPr>
          <a:lstStyle>
            <a:lvl1pPr algn="l" defTabSz="952500">
              <a:defRPr sz="1000" b="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ca-ES"/>
              <a:t>III Jornada sobre Aprenentatge Cooperatiu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18675"/>
            <a:ext cx="30781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29" tIns="0" rIns="19829" bIns="0" numCol="1" anchor="b" anchorCtr="0" compatLnSpc="1">
            <a:prstTxWarp prst="textNoShape">
              <a:avLst/>
            </a:prstTxWarp>
          </a:bodyPr>
          <a:lstStyle>
            <a:lvl1pPr algn="r" defTabSz="952500">
              <a:defRPr sz="1000" b="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095871-E4B1-48BC-A8BD-B52CA9F348EE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337310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ca-ES"/>
              <a:t>III Jornada sobre Aprenentatge Cooperatiu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08AA1-96BD-4116-9C7B-F4E2B5169A2A}" type="slidenum">
              <a:rPr lang="ca-ES"/>
              <a:pPr/>
              <a:t>2</a:t>
            </a:fld>
            <a:endParaRPr lang="ca-ES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6947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15"/>
          <p:cNvGrpSpPr>
            <a:grpSpLocks/>
          </p:cNvGrpSpPr>
          <p:nvPr/>
        </p:nvGrpSpPr>
        <p:grpSpPr bwMode="auto">
          <a:xfrm>
            <a:off x="-72316" y="764704"/>
            <a:ext cx="9720262" cy="133350"/>
            <a:chOff x="61" y="751"/>
            <a:chExt cx="6123" cy="84"/>
          </a:xfrm>
        </p:grpSpPr>
        <p:sp>
          <p:nvSpPr>
            <p:cNvPr id="1037" name="Rectangle 13"/>
            <p:cNvSpPr>
              <a:spLocks noChangeArrowheads="1"/>
            </p:cNvSpPr>
            <p:nvPr/>
          </p:nvSpPr>
          <p:spPr bwMode="ltGray">
            <a:xfrm>
              <a:off x="299" y="751"/>
              <a:ext cx="5885" cy="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61" y="751"/>
              <a:ext cx="6071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55" name="Text Box 31"/>
          <p:cNvSpPr txBox="1">
            <a:spLocks noChangeArrowheads="1"/>
          </p:cNvSpPr>
          <p:nvPr userDrawn="1"/>
        </p:nvSpPr>
        <p:spPr bwMode="auto">
          <a:xfrm>
            <a:off x="9448800" y="6553200"/>
            <a:ext cx="4572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556701BC-92BB-4EAD-8BF5-18151D2C6957}" type="slidenum">
              <a:rPr lang="ca-ES" sz="1000" b="0" i="0"/>
              <a:pPr>
                <a:spcBef>
                  <a:spcPct val="50000"/>
                </a:spcBef>
                <a:defRPr/>
              </a:pPr>
              <a:t>‹#›</a:t>
            </a:fld>
            <a:endParaRPr lang="ca-ES" sz="1000" b="0" i="0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" y="116632"/>
            <a:ext cx="15144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wis721 B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wis721 B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wis721 B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wis721 B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wis721 B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wis721 B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wis721 B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wis721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32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gsys.upc.es/csd/units/eP/ePortfolio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7376" y="5013176"/>
            <a:ext cx="1318767" cy="91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494" name="AutoShape 2206"/>
          <p:cNvSpPr>
            <a:spLocks noChangeArrowheads="1"/>
          </p:cNvSpPr>
          <p:nvPr/>
        </p:nvSpPr>
        <p:spPr bwMode="auto">
          <a:xfrm rot="10800000">
            <a:off x="2024042" y="6286520"/>
            <a:ext cx="1079500" cy="312738"/>
          </a:xfrm>
          <a:custGeom>
            <a:avLst/>
            <a:gdLst>
              <a:gd name="G0" fmla="+- 17980 0 0"/>
              <a:gd name="G1" fmla="+- 3675 0 0"/>
              <a:gd name="G2" fmla="+- 21600 0 3675"/>
              <a:gd name="G3" fmla="+- 10800 0 3675"/>
              <a:gd name="G4" fmla="+- 21600 0 17980"/>
              <a:gd name="G5" fmla="*/ G4 G3 10800"/>
              <a:gd name="G6" fmla="+- 21600 0 G5"/>
              <a:gd name="T0" fmla="*/ 17980 w 21600"/>
              <a:gd name="T1" fmla="*/ 0 h 21600"/>
              <a:gd name="T2" fmla="*/ 0 w 21600"/>
              <a:gd name="T3" fmla="*/ 10800 h 21600"/>
              <a:gd name="T4" fmla="*/ 1798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80" y="0"/>
                </a:moveTo>
                <a:lnTo>
                  <a:pt x="17980" y="3675"/>
                </a:lnTo>
                <a:lnTo>
                  <a:pt x="3375" y="3675"/>
                </a:lnTo>
                <a:lnTo>
                  <a:pt x="3375" y="17925"/>
                </a:lnTo>
                <a:lnTo>
                  <a:pt x="17980" y="17925"/>
                </a:lnTo>
                <a:lnTo>
                  <a:pt x="1798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675"/>
                </a:moveTo>
                <a:lnTo>
                  <a:pt x="1350" y="17925"/>
                </a:lnTo>
                <a:lnTo>
                  <a:pt x="2700" y="17925"/>
                </a:lnTo>
                <a:lnTo>
                  <a:pt x="2700" y="3675"/>
                </a:lnTo>
                <a:close/>
              </a:path>
              <a:path w="21600" h="21600">
                <a:moveTo>
                  <a:pt x="0" y="3675"/>
                </a:moveTo>
                <a:lnTo>
                  <a:pt x="0" y="17925"/>
                </a:lnTo>
                <a:lnTo>
                  <a:pt x="675" y="17925"/>
                </a:lnTo>
                <a:lnTo>
                  <a:pt x="675" y="3675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42497" name="Text Box 2209"/>
          <p:cNvSpPr txBox="1">
            <a:spLocks noChangeArrowheads="1"/>
          </p:cNvSpPr>
          <p:nvPr/>
        </p:nvSpPr>
        <p:spPr bwMode="auto">
          <a:xfrm>
            <a:off x="1523976" y="571480"/>
            <a:ext cx="4108446" cy="40011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cs typeface="Times New Roman" charset="0"/>
              </a:rPr>
              <a:t>Digital </a:t>
            </a:r>
            <a:r>
              <a:rPr lang="en-GB" sz="2000" b="1" dirty="0" smtClean="0">
                <a:cs typeface="Times New Roman" charset="0"/>
              </a:rPr>
              <a:t> technology  roadmap </a:t>
            </a:r>
            <a:endParaRPr lang="en-GB" sz="2000" b="1" dirty="0">
              <a:latin typeface="Arial" charset="0"/>
            </a:endParaRPr>
          </a:p>
        </p:txBody>
      </p:sp>
      <p:sp>
        <p:nvSpPr>
          <p:cNvPr id="142500" name="Text Box 2212"/>
          <p:cNvSpPr txBox="1">
            <a:spLocks noChangeArrowheads="1"/>
          </p:cNvSpPr>
          <p:nvPr/>
        </p:nvSpPr>
        <p:spPr bwMode="auto">
          <a:xfrm>
            <a:off x="3524240" y="6357958"/>
            <a:ext cx="2428891" cy="276999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 smtClean="0">
                <a:cs typeface="Times New Roman" charset="0"/>
              </a:rPr>
              <a:t>Digital Circuits &amp; Systems</a:t>
            </a:r>
            <a:endParaRPr lang="en-GB" sz="1600" b="1" dirty="0">
              <a:latin typeface="Arial" charset="0"/>
            </a:endParaRPr>
          </a:p>
        </p:txBody>
      </p:sp>
      <p:sp>
        <p:nvSpPr>
          <p:cNvPr id="142501" name="Rectangle 2213"/>
          <p:cNvSpPr>
            <a:spLocks noChangeArrowheads="1"/>
          </p:cNvSpPr>
          <p:nvPr/>
        </p:nvSpPr>
        <p:spPr bwMode="auto">
          <a:xfrm>
            <a:off x="200025" y="5949950"/>
            <a:ext cx="1655763" cy="774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GB" sz="1400" b="1" dirty="0" smtClean="0">
                <a:solidFill>
                  <a:srgbClr val="990099"/>
                </a:solidFill>
                <a:latin typeface="Swis721 BT" pitchFamily="34" charset="0"/>
              </a:rPr>
              <a:t>Chapter 1: Combinational circuits</a:t>
            </a:r>
            <a:endParaRPr lang="en-GB" sz="1400" b="1" dirty="0">
              <a:solidFill>
                <a:srgbClr val="990099"/>
              </a:solidFill>
              <a:latin typeface="Swis721 BT" pitchFamily="34" charset="0"/>
            </a:endParaRPr>
          </a:p>
        </p:txBody>
      </p:sp>
      <p:sp>
        <p:nvSpPr>
          <p:cNvPr id="142502" name="Text Box 2214"/>
          <p:cNvSpPr txBox="1">
            <a:spLocks noChangeArrowheads="1"/>
          </p:cNvSpPr>
          <p:nvPr/>
        </p:nvSpPr>
        <p:spPr bwMode="auto">
          <a:xfrm>
            <a:off x="271129" y="4436269"/>
            <a:ext cx="1781175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The theory basics and the classic 74 series </a:t>
            </a:r>
            <a:r>
              <a:rPr lang="en-GB" sz="1400" dirty="0" smtClean="0"/>
              <a:t>/ </a:t>
            </a:r>
            <a:r>
              <a:rPr lang="en-GB" sz="1400" dirty="0" err="1" smtClean="0"/>
              <a:t>CMOS</a:t>
            </a:r>
            <a:r>
              <a:rPr lang="en-GB" sz="1400" dirty="0" smtClean="0"/>
              <a:t> (SSI </a:t>
            </a:r>
            <a:r>
              <a:rPr lang="en-GB" sz="1400" dirty="0"/>
              <a:t>&amp; </a:t>
            </a:r>
            <a:r>
              <a:rPr lang="en-GB" sz="1400" dirty="0" err="1"/>
              <a:t>MSI</a:t>
            </a:r>
            <a:r>
              <a:rPr lang="en-GB" sz="1400" dirty="0" smtClean="0"/>
              <a:t>)</a:t>
            </a:r>
            <a:endParaRPr lang="en-GB" sz="1400" i="1" u="sng" dirty="0"/>
          </a:p>
        </p:txBody>
      </p:sp>
      <p:sp>
        <p:nvSpPr>
          <p:cNvPr id="142504" name="Rectangle 2216"/>
          <p:cNvSpPr>
            <a:spLocks noChangeArrowheads="1"/>
          </p:cNvSpPr>
          <p:nvPr/>
        </p:nvSpPr>
        <p:spPr bwMode="auto">
          <a:xfrm>
            <a:off x="2301069" y="4216174"/>
            <a:ext cx="2089150" cy="810358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GB" sz="1400" b="1" dirty="0" smtClean="0">
                <a:solidFill>
                  <a:srgbClr val="990099"/>
                </a:solidFill>
                <a:latin typeface="Swis721 BT" pitchFamily="34" charset="0"/>
              </a:rPr>
              <a:t>Chapter 2: </a:t>
            </a:r>
          </a:p>
          <a:p>
            <a:pPr eaLnBrk="0" hangingPunct="0"/>
            <a:r>
              <a:rPr lang="en-GB" sz="1400" b="1" dirty="0" smtClean="0">
                <a:solidFill>
                  <a:srgbClr val="990099"/>
                </a:solidFill>
                <a:latin typeface="Swis721 BT" pitchFamily="34" charset="0"/>
              </a:rPr>
              <a:t>FSM (Finite State Machines) </a:t>
            </a:r>
            <a:endParaRPr lang="en-GB" sz="1400" b="1" dirty="0">
              <a:solidFill>
                <a:srgbClr val="990099"/>
              </a:solidFill>
              <a:latin typeface="Swis721 BT" pitchFamily="34" charset="0"/>
            </a:endParaRPr>
          </a:p>
        </p:txBody>
      </p:sp>
      <p:sp>
        <p:nvSpPr>
          <p:cNvPr id="142507" name="AutoShape 2219"/>
          <p:cNvSpPr>
            <a:spLocks noChangeArrowheads="1"/>
          </p:cNvSpPr>
          <p:nvPr/>
        </p:nvSpPr>
        <p:spPr bwMode="auto">
          <a:xfrm>
            <a:off x="6096008" y="6286520"/>
            <a:ext cx="1008062" cy="312738"/>
          </a:xfrm>
          <a:custGeom>
            <a:avLst/>
            <a:gdLst>
              <a:gd name="G0" fmla="+- 17980 0 0"/>
              <a:gd name="G1" fmla="+- 3675 0 0"/>
              <a:gd name="G2" fmla="+- 21600 0 3675"/>
              <a:gd name="G3" fmla="+- 10800 0 3675"/>
              <a:gd name="G4" fmla="+- 21600 0 17980"/>
              <a:gd name="G5" fmla="*/ G4 G3 10800"/>
              <a:gd name="G6" fmla="+- 21600 0 G5"/>
              <a:gd name="T0" fmla="*/ 17980 w 21600"/>
              <a:gd name="T1" fmla="*/ 0 h 21600"/>
              <a:gd name="T2" fmla="*/ 0 w 21600"/>
              <a:gd name="T3" fmla="*/ 10800 h 21600"/>
              <a:gd name="T4" fmla="*/ 1798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80" y="0"/>
                </a:moveTo>
                <a:lnTo>
                  <a:pt x="17980" y="3675"/>
                </a:lnTo>
                <a:lnTo>
                  <a:pt x="3375" y="3675"/>
                </a:lnTo>
                <a:lnTo>
                  <a:pt x="3375" y="17925"/>
                </a:lnTo>
                <a:lnTo>
                  <a:pt x="17980" y="17925"/>
                </a:lnTo>
                <a:lnTo>
                  <a:pt x="1798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675"/>
                </a:moveTo>
                <a:lnTo>
                  <a:pt x="1350" y="17925"/>
                </a:lnTo>
                <a:lnTo>
                  <a:pt x="2700" y="17925"/>
                </a:lnTo>
                <a:lnTo>
                  <a:pt x="2700" y="3675"/>
                </a:lnTo>
                <a:close/>
              </a:path>
              <a:path w="21600" h="21600">
                <a:moveTo>
                  <a:pt x="0" y="3675"/>
                </a:moveTo>
                <a:lnTo>
                  <a:pt x="0" y="17925"/>
                </a:lnTo>
                <a:lnTo>
                  <a:pt x="675" y="17925"/>
                </a:lnTo>
                <a:lnTo>
                  <a:pt x="675" y="3675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42508" name="Text Box 2220"/>
          <p:cNvSpPr txBox="1">
            <a:spLocks noChangeArrowheads="1"/>
          </p:cNvSpPr>
          <p:nvPr/>
        </p:nvSpPr>
        <p:spPr bwMode="auto">
          <a:xfrm>
            <a:off x="7381892" y="6143644"/>
            <a:ext cx="2143140" cy="461665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cs typeface="Times New Roman" charset="0"/>
              </a:rPr>
              <a:t>Advanced optional subjects or research</a:t>
            </a:r>
            <a:endParaRPr lang="en-GB" sz="1600" b="1" dirty="0">
              <a:latin typeface="Arial" charset="0"/>
            </a:endParaRPr>
          </a:p>
        </p:txBody>
      </p:sp>
      <p:sp>
        <p:nvSpPr>
          <p:cNvPr id="142509" name="Rectangle 2221"/>
          <p:cNvSpPr>
            <a:spLocks noChangeArrowheads="1"/>
          </p:cNvSpPr>
          <p:nvPr/>
        </p:nvSpPr>
        <p:spPr bwMode="auto">
          <a:xfrm>
            <a:off x="4996649" y="2779884"/>
            <a:ext cx="2071702" cy="631824"/>
          </a:xfrm>
          <a:prstGeom prst="rect">
            <a:avLst/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GB" sz="1400" b="1" dirty="0" smtClean="0">
                <a:solidFill>
                  <a:srgbClr val="990099"/>
                </a:solidFill>
                <a:latin typeface="Swis721 BT" pitchFamily="34" charset="0"/>
              </a:rPr>
              <a:t>Chapter 3: Microcontrollers </a:t>
            </a:r>
            <a:r>
              <a:rPr lang="en-GB" sz="1400" b="1" dirty="0">
                <a:solidFill>
                  <a:srgbClr val="990099"/>
                </a:solidFill>
                <a:latin typeface="Swis721 BT" pitchFamily="34" charset="0"/>
              </a:rPr>
              <a:t>(</a:t>
            </a:r>
            <a:r>
              <a:rPr lang="en-US" sz="1400" b="1" dirty="0">
                <a:solidFill>
                  <a:srgbClr val="990099"/>
                </a:solidFill>
                <a:latin typeface="Swis721 BT" pitchFamily="34" charset="0"/>
              </a:rPr>
              <a:t>µC)</a:t>
            </a:r>
            <a:r>
              <a:rPr lang="en-GB" sz="1400" b="1" dirty="0">
                <a:solidFill>
                  <a:srgbClr val="990099"/>
                </a:solidFill>
                <a:latin typeface="Swis721 BT" pitchFamily="34" charset="0"/>
              </a:rPr>
              <a:t> </a:t>
            </a:r>
          </a:p>
        </p:txBody>
      </p:sp>
      <p:sp>
        <p:nvSpPr>
          <p:cNvPr id="142512" name="Rectangle 2224"/>
          <p:cNvSpPr>
            <a:spLocks noChangeArrowheads="1"/>
          </p:cNvSpPr>
          <p:nvPr/>
        </p:nvSpPr>
        <p:spPr bwMode="auto">
          <a:xfrm>
            <a:off x="6465168" y="1628800"/>
            <a:ext cx="1655763" cy="774700"/>
          </a:xfrm>
          <a:prstGeom prst="rect">
            <a:avLst/>
          </a:prstGeom>
          <a:solidFill>
            <a:srgbClr val="FFFFCC"/>
          </a:solidFill>
          <a:ln w="9525">
            <a:solidFill>
              <a:srgbClr val="99CC00"/>
            </a:solidFill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GB" sz="1400" b="1">
                <a:solidFill>
                  <a:srgbClr val="990099"/>
                </a:solidFill>
                <a:latin typeface="Swis721 BT" pitchFamily="34" charset="0"/>
              </a:rPr>
              <a:t>Systems on Programmable Chip (SoPC)</a:t>
            </a:r>
          </a:p>
        </p:txBody>
      </p:sp>
      <p:sp>
        <p:nvSpPr>
          <p:cNvPr id="142514" name="Rectangle 2226"/>
          <p:cNvSpPr>
            <a:spLocks noChangeArrowheads="1"/>
          </p:cNvSpPr>
          <p:nvPr/>
        </p:nvSpPr>
        <p:spPr bwMode="auto">
          <a:xfrm>
            <a:off x="7689850" y="692150"/>
            <a:ext cx="1655763" cy="774700"/>
          </a:xfrm>
          <a:prstGeom prst="rect">
            <a:avLst/>
          </a:prstGeom>
          <a:solidFill>
            <a:srgbClr val="FFFFCC"/>
          </a:solidFill>
          <a:ln w="9525">
            <a:solidFill>
              <a:srgbClr val="66FF33"/>
            </a:solidFill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GB" sz="1400" b="1">
                <a:solidFill>
                  <a:srgbClr val="990099"/>
                </a:solidFill>
                <a:latin typeface="Swis721 BT" pitchFamily="34" charset="0"/>
              </a:rPr>
              <a:t>Systems on Chip (SoC) &amp; ASICS</a:t>
            </a:r>
          </a:p>
          <a:p>
            <a:pPr eaLnBrk="0" hangingPunct="0"/>
            <a:r>
              <a:rPr lang="en-GB" sz="1400" b="1">
                <a:solidFill>
                  <a:srgbClr val="990099"/>
                </a:solidFill>
                <a:latin typeface="Swis721 BT" pitchFamily="34" charset="0"/>
              </a:rPr>
              <a:t>(GA)</a:t>
            </a:r>
          </a:p>
        </p:txBody>
      </p:sp>
      <p:sp>
        <p:nvSpPr>
          <p:cNvPr id="142516" name="Text Box 2228"/>
          <p:cNvSpPr txBox="1">
            <a:spLocks noChangeArrowheads="1"/>
          </p:cNvSpPr>
          <p:nvPr/>
        </p:nvSpPr>
        <p:spPr bwMode="auto">
          <a:xfrm>
            <a:off x="2028274" y="3250405"/>
            <a:ext cx="1781175" cy="836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The versatile GAL22V10</a:t>
            </a:r>
          </a:p>
          <a:p>
            <a:pPr>
              <a:spcBef>
                <a:spcPct val="50000"/>
              </a:spcBef>
            </a:pPr>
            <a:r>
              <a:rPr lang="en-GB" sz="1400" dirty="0"/>
              <a:t>(</a:t>
            </a:r>
            <a:r>
              <a:rPr lang="en-GB" sz="1400" dirty="0">
                <a:sym typeface="Symbol" pitchFamily="18" charset="2"/>
              </a:rPr>
              <a:t></a:t>
            </a:r>
            <a:r>
              <a:rPr lang="en-GB" sz="1400" dirty="0"/>
              <a:t>500 logic gates)</a:t>
            </a:r>
            <a:endParaRPr lang="en-GB" sz="1400" i="1" u="sng" dirty="0"/>
          </a:p>
        </p:txBody>
      </p:sp>
      <p:sp>
        <p:nvSpPr>
          <p:cNvPr id="142517" name="Text Box 2229"/>
          <p:cNvSpPr txBox="1">
            <a:spLocks noChangeArrowheads="1"/>
          </p:cNvSpPr>
          <p:nvPr/>
        </p:nvSpPr>
        <p:spPr bwMode="auto">
          <a:xfrm>
            <a:off x="2625083" y="2276475"/>
            <a:ext cx="2284412" cy="8463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smtClean="0"/>
              <a:t>Altera/Lattice/Xilinx CPLD and FPGA  </a:t>
            </a:r>
            <a:endParaRPr lang="en-GB" sz="1400" dirty="0"/>
          </a:p>
          <a:p>
            <a:pPr>
              <a:spcBef>
                <a:spcPct val="50000"/>
              </a:spcBef>
            </a:pPr>
            <a:r>
              <a:rPr lang="en-GB" sz="1400" dirty="0"/>
              <a:t>(2,5k – </a:t>
            </a:r>
            <a:r>
              <a:rPr lang="en-GB" sz="1400" dirty="0" smtClean="0"/>
              <a:t>100k </a:t>
            </a:r>
            <a:r>
              <a:rPr lang="en-GB" sz="1400" dirty="0"/>
              <a:t>logic gates)</a:t>
            </a:r>
            <a:endParaRPr lang="en-GB" sz="1400" i="1" u="sng" dirty="0"/>
          </a:p>
        </p:txBody>
      </p:sp>
      <p:sp>
        <p:nvSpPr>
          <p:cNvPr id="142518" name="Line 2230"/>
          <p:cNvSpPr>
            <a:spLocks noChangeShapeType="1"/>
          </p:cNvSpPr>
          <p:nvPr/>
        </p:nvSpPr>
        <p:spPr bwMode="auto">
          <a:xfrm flipH="1">
            <a:off x="4080939" y="3500438"/>
            <a:ext cx="657746" cy="544714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142519" name="Line 2231"/>
          <p:cNvSpPr>
            <a:spLocks noChangeShapeType="1"/>
          </p:cNvSpPr>
          <p:nvPr/>
        </p:nvSpPr>
        <p:spPr bwMode="auto">
          <a:xfrm flipH="1">
            <a:off x="5961063" y="2133600"/>
            <a:ext cx="360362" cy="28733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142520" name="Line 2232"/>
          <p:cNvSpPr>
            <a:spLocks noChangeShapeType="1"/>
          </p:cNvSpPr>
          <p:nvPr/>
        </p:nvSpPr>
        <p:spPr bwMode="auto">
          <a:xfrm flipH="1">
            <a:off x="7258050" y="1196975"/>
            <a:ext cx="360363" cy="287338"/>
          </a:xfrm>
          <a:prstGeom prst="line">
            <a:avLst/>
          </a:prstGeom>
          <a:noFill/>
          <a:ln w="31750">
            <a:solidFill>
              <a:srgbClr val="0000FF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142521" name="Text Box 2233"/>
          <p:cNvSpPr txBox="1">
            <a:spLocks noChangeArrowheads="1"/>
          </p:cNvSpPr>
          <p:nvPr/>
        </p:nvSpPr>
        <p:spPr bwMode="auto">
          <a:xfrm>
            <a:off x="4080939" y="1064783"/>
            <a:ext cx="1930412" cy="10618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smtClean="0"/>
              <a:t>Large </a:t>
            </a:r>
            <a:r>
              <a:rPr lang="en-GB" sz="1400" dirty="0" err="1" smtClean="0"/>
              <a:t>Altera</a:t>
            </a:r>
            <a:r>
              <a:rPr lang="en-GB" sz="1400" dirty="0" smtClean="0"/>
              <a:t>/Lattice/Xilinx FPGA</a:t>
            </a:r>
            <a:endParaRPr lang="en-GB" sz="1400" dirty="0"/>
          </a:p>
          <a:p>
            <a:pPr>
              <a:spcBef>
                <a:spcPct val="50000"/>
              </a:spcBef>
            </a:pPr>
            <a:r>
              <a:rPr lang="en-GB" sz="1400" dirty="0" smtClean="0"/>
              <a:t>(&gt;100k </a:t>
            </a:r>
            <a:r>
              <a:rPr lang="en-GB" sz="1400" dirty="0"/>
              <a:t>logic gates)</a:t>
            </a:r>
            <a:endParaRPr lang="en-GB" sz="1400" i="1" u="sng" dirty="0"/>
          </a:p>
        </p:txBody>
      </p:sp>
      <p:sp>
        <p:nvSpPr>
          <p:cNvPr id="142522" name="Text Box 2234"/>
          <p:cNvSpPr txBox="1">
            <a:spLocks noChangeArrowheads="1"/>
          </p:cNvSpPr>
          <p:nvPr/>
        </p:nvSpPr>
        <p:spPr bwMode="auto">
          <a:xfrm>
            <a:off x="6238884" y="3571876"/>
            <a:ext cx="2143140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 smtClean="0"/>
              <a:t>PIC16/18 /</a:t>
            </a:r>
            <a:r>
              <a:rPr lang="en-GB" sz="1400" dirty="0"/>
              <a:t> </a:t>
            </a:r>
            <a:r>
              <a:rPr lang="en-GB" sz="1400" dirty="0" err="1" smtClean="0"/>
              <a:t>Atmega</a:t>
            </a:r>
            <a:r>
              <a:rPr lang="en-GB" sz="1400" dirty="0" smtClean="0"/>
              <a:t> </a:t>
            </a:r>
            <a:r>
              <a:rPr lang="en-GB" sz="1400" b="1" dirty="0" smtClean="0"/>
              <a:t>families of microcontrollers</a:t>
            </a:r>
            <a:endParaRPr lang="en-GB" sz="1400" b="1" i="1" u="sng" dirty="0"/>
          </a:p>
        </p:txBody>
      </p:sp>
      <p:sp>
        <p:nvSpPr>
          <p:cNvPr id="142524" name="Text Box 2236"/>
          <p:cNvSpPr txBox="1">
            <a:spLocks noChangeArrowheads="1"/>
          </p:cNvSpPr>
          <p:nvPr/>
        </p:nvSpPr>
        <p:spPr bwMode="auto">
          <a:xfrm>
            <a:off x="1952604" y="5805488"/>
            <a:ext cx="278608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smtClean="0"/>
              <a:t>Introductory circuits </a:t>
            </a:r>
            <a:r>
              <a:rPr lang="en-GB" sz="1400" dirty="0"/>
              <a:t>&amp; </a:t>
            </a:r>
            <a:r>
              <a:rPr lang="en-GB" sz="1400" dirty="0" err="1"/>
              <a:t>FSM</a:t>
            </a:r>
            <a:r>
              <a:rPr lang="en-GB" sz="1400" dirty="0"/>
              <a:t> </a:t>
            </a:r>
            <a:endParaRPr lang="en-GB" sz="1400" i="1" u="sng" dirty="0"/>
          </a:p>
        </p:txBody>
      </p:sp>
      <p:sp>
        <p:nvSpPr>
          <p:cNvPr id="142525" name="Text Box 2237"/>
          <p:cNvSpPr txBox="1">
            <a:spLocks noChangeArrowheads="1"/>
          </p:cNvSpPr>
          <p:nvPr/>
        </p:nvSpPr>
        <p:spPr bwMode="auto">
          <a:xfrm>
            <a:off x="4667248" y="4643446"/>
            <a:ext cx="2214578" cy="1708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smtClean="0"/>
              <a:t>Application specific digital systems  </a:t>
            </a:r>
            <a:r>
              <a:rPr lang="en-GB" sz="1400" dirty="0" smtClean="0">
                <a:solidFill>
                  <a:srgbClr val="FF0000"/>
                </a:solidFill>
              </a:rPr>
              <a:t>(Datapath + control unit) </a:t>
            </a:r>
          </a:p>
          <a:p>
            <a:pPr>
              <a:spcBef>
                <a:spcPct val="50000"/>
              </a:spcBef>
            </a:pPr>
            <a:r>
              <a:rPr lang="en-GB" sz="1400" dirty="0" smtClean="0"/>
              <a:t>Digital processors and subsystems (peripherals)</a:t>
            </a:r>
            <a:endParaRPr lang="en-GB" sz="1400" i="1" u="sng" dirty="0"/>
          </a:p>
        </p:txBody>
      </p:sp>
      <p:sp>
        <p:nvSpPr>
          <p:cNvPr id="142528" name="Text Box 2240"/>
          <p:cNvSpPr txBox="1">
            <a:spLocks noChangeArrowheads="1"/>
          </p:cNvSpPr>
          <p:nvPr/>
        </p:nvSpPr>
        <p:spPr bwMode="auto">
          <a:xfrm>
            <a:off x="6032500" y="549275"/>
            <a:ext cx="178117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Large volume of production</a:t>
            </a:r>
            <a:endParaRPr lang="en-GB" sz="1400" i="1" u="sng"/>
          </a:p>
        </p:txBody>
      </p:sp>
      <p:sp>
        <p:nvSpPr>
          <p:cNvPr id="142529" name="Text Box 2241"/>
          <p:cNvSpPr txBox="1">
            <a:spLocks noChangeArrowheads="1"/>
          </p:cNvSpPr>
          <p:nvPr/>
        </p:nvSpPr>
        <p:spPr bwMode="auto">
          <a:xfrm>
            <a:off x="7881958" y="2000240"/>
            <a:ext cx="2024042" cy="11695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Professional applications in Telecommunications Systems and Telematics </a:t>
            </a:r>
            <a:endParaRPr lang="en-GB" sz="1400" i="1" u="sng" dirty="0"/>
          </a:p>
        </p:txBody>
      </p:sp>
      <p:sp>
        <p:nvSpPr>
          <p:cNvPr id="142530" name="Text Box 2242"/>
          <p:cNvSpPr txBox="1">
            <a:spLocks noChangeArrowheads="1"/>
          </p:cNvSpPr>
          <p:nvPr/>
        </p:nvSpPr>
        <p:spPr bwMode="auto">
          <a:xfrm>
            <a:off x="560512" y="3284984"/>
            <a:ext cx="1781175" cy="10464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>
                <a:solidFill>
                  <a:srgbClr val="FF9900"/>
                </a:solidFill>
              </a:rPr>
              <a:t>Schematics </a:t>
            </a:r>
          </a:p>
          <a:p>
            <a:pPr>
              <a:spcBef>
                <a:spcPct val="50000"/>
              </a:spcBef>
            </a:pPr>
            <a:r>
              <a:rPr lang="en-GB" sz="1400" b="1" dirty="0">
                <a:solidFill>
                  <a:srgbClr val="FF9900"/>
                </a:solidFill>
              </a:rPr>
              <a:t>&amp; </a:t>
            </a:r>
          </a:p>
          <a:p>
            <a:pPr>
              <a:spcBef>
                <a:spcPct val="50000"/>
              </a:spcBef>
            </a:pPr>
            <a:r>
              <a:rPr lang="en-GB" sz="1800" b="1" u="sng" dirty="0">
                <a:solidFill>
                  <a:srgbClr val="FF0000"/>
                </a:solidFill>
              </a:rPr>
              <a:t>VHDL</a:t>
            </a:r>
            <a:endParaRPr lang="en-GB" sz="1800" b="1" i="1" u="sng" dirty="0">
              <a:solidFill>
                <a:srgbClr val="FF0000"/>
              </a:solidFill>
            </a:endParaRPr>
          </a:p>
        </p:txBody>
      </p:sp>
      <p:sp>
        <p:nvSpPr>
          <p:cNvPr id="142531" name="Text Box 2243"/>
          <p:cNvSpPr txBox="1">
            <a:spLocks noChangeArrowheads="1"/>
          </p:cNvSpPr>
          <p:nvPr/>
        </p:nvSpPr>
        <p:spPr bwMode="auto">
          <a:xfrm>
            <a:off x="5430837" y="1082813"/>
            <a:ext cx="17811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>
                <a:solidFill>
                  <a:srgbClr val="FF0000"/>
                </a:solidFill>
              </a:rPr>
              <a:t>VHDL &amp; C </a:t>
            </a:r>
            <a:endParaRPr lang="en-GB" sz="1400" b="1" i="1" u="sng" dirty="0">
              <a:solidFill>
                <a:srgbClr val="FF0000"/>
              </a:solidFill>
            </a:endParaRPr>
          </a:p>
        </p:txBody>
      </p:sp>
      <p:sp>
        <p:nvSpPr>
          <p:cNvPr id="142532" name="Text Box 2244"/>
          <p:cNvSpPr txBox="1">
            <a:spLocks noChangeArrowheads="1"/>
          </p:cNvSpPr>
          <p:nvPr/>
        </p:nvSpPr>
        <p:spPr bwMode="auto">
          <a:xfrm rot="18818753">
            <a:off x="6661484" y="4446358"/>
            <a:ext cx="3170854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 smtClean="0">
                <a:solidFill>
                  <a:srgbClr val="FF9900"/>
                </a:solidFill>
              </a:rPr>
              <a:t>Vendor specific design </a:t>
            </a:r>
            <a:r>
              <a:rPr lang="en-GB" sz="1400" dirty="0" smtClean="0">
                <a:solidFill>
                  <a:srgbClr val="FF9900"/>
                </a:solidFill>
              </a:rPr>
              <a:t>flow tools (MPLAB, Atmel Studio, </a:t>
            </a:r>
            <a:r>
              <a:rPr lang="en-GB" sz="1400" b="1" dirty="0" smtClean="0">
                <a:solidFill>
                  <a:srgbClr val="FF0000"/>
                </a:solidFill>
              </a:rPr>
              <a:t>C language</a:t>
            </a:r>
            <a:r>
              <a:rPr lang="en-GB" sz="1400" b="1" dirty="0" smtClean="0">
                <a:solidFill>
                  <a:srgbClr val="FF6600"/>
                </a:solidFill>
              </a:rPr>
              <a:t>, </a:t>
            </a:r>
            <a:r>
              <a:rPr lang="en-GB" sz="1400" b="1" dirty="0" smtClean="0">
                <a:solidFill>
                  <a:srgbClr val="FF9900"/>
                </a:solidFill>
              </a:rPr>
              <a:t>simulation Proteus-VSM</a:t>
            </a:r>
            <a:r>
              <a:rPr lang="en-GB" sz="1400" dirty="0" smtClean="0">
                <a:solidFill>
                  <a:srgbClr val="FF9900"/>
                </a:solidFill>
              </a:rPr>
              <a:t>)</a:t>
            </a:r>
            <a:endParaRPr lang="en-GB" sz="1400" b="1" i="1" u="sng" dirty="0"/>
          </a:p>
        </p:txBody>
      </p:sp>
      <p:sp>
        <p:nvSpPr>
          <p:cNvPr id="142533" name="Line 2245"/>
          <p:cNvSpPr>
            <a:spLocks noChangeShapeType="1"/>
          </p:cNvSpPr>
          <p:nvPr/>
        </p:nvSpPr>
        <p:spPr bwMode="auto">
          <a:xfrm flipH="1">
            <a:off x="7381892" y="3000372"/>
            <a:ext cx="646115" cy="500066"/>
          </a:xfrm>
          <a:prstGeom prst="line">
            <a:avLst/>
          </a:prstGeom>
          <a:noFill/>
          <a:ln w="31750">
            <a:solidFill>
              <a:srgbClr val="FF9900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142534" name="Line 2246"/>
          <p:cNvSpPr>
            <a:spLocks noChangeShapeType="1"/>
          </p:cNvSpPr>
          <p:nvPr/>
        </p:nvSpPr>
        <p:spPr bwMode="auto">
          <a:xfrm flipV="1">
            <a:off x="5961063" y="4292600"/>
            <a:ext cx="360362" cy="287338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142537" name="Line 2249"/>
          <p:cNvSpPr>
            <a:spLocks noChangeShapeType="1"/>
          </p:cNvSpPr>
          <p:nvPr/>
        </p:nvSpPr>
        <p:spPr bwMode="auto">
          <a:xfrm flipV="1">
            <a:off x="4305300" y="5445125"/>
            <a:ext cx="360363" cy="287338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142538" name="Line 2250"/>
          <p:cNvSpPr>
            <a:spLocks noChangeShapeType="1"/>
          </p:cNvSpPr>
          <p:nvPr/>
        </p:nvSpPr>
        <p:spPr bwMode="auto">
          <a:xfrm flipH="1">
            <a:off x="1639887" y="5085184"/>
            <a:ext cx="701799" cy="647279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ca-ES"/>
          </a:p>
        </p:txBody>
      </p:sp>
      <p:sp>
        <p:nvSpPr>
          <p:cNvPr id="38" name="Text Box 2244"/>
          <p:cNvSpPr txBox="1">
            <a:spLocks noChangeArrowheads="1"/>
          </p:cNvSpPr>
          <p:nvPr/>
        </p:nvSpPr>
        <p:spPr bwMode="auto">
          <a:xfrm rot="18414159">
            <a:off x="11399" y="1874894"/>
            <a:ext cx="3145734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 smtClean="0">
                <a:solidFill>
                  <a:srgbClr val="FF9900"/>
                </a:solidFill>
              </a:rPr>
              <a:t>Electrical and digital simulation &amp; verification  using </a:t>
            </a:r>
            <a:r>
              <a:rPr lang="en-GB" sz="1400" b="1" dirty="0" smtClean="0">
                <a:solidFill>
                  <a:srgbClr val="FF0000"/>
                </a:solidFill>
              </a:rPr>
              <a:t>educational boards and laboratories</a:t>
            </a:r>
            <a:endParaRPr lang="en-GB" sz="1400" b="1" i="1" u="sng" dirty="0">
              <a:solidFill>
                <a:srgbClr val="FF0000"/>
              </a:solidFill>
            </a:endParaRPr>
          </a:p>
        </p:txBody>
      </p:sp>
      <p:sp>
        <p:nvSpPr>
          <p:cNvPr id="35" name="Text Box 2244"/>
          <p:cNvSpPr txBox="1">
            <a:spLocks noChangeArrowheads="1"/>
          </p:cNvSpPr>
          <p:nvPr/>
        </p:nvSpPr>
        <p:spPr bwMode="auto">
          <a:xfrm rot="18438058">
            <a:off x="1430103" y="2059171"/>
            <a:ext cx="2643206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smtClean="0">
                <a:solidFill>
                  <a:srgbClr val="FF9900"/>
                </a:solidFill>
              </a:rPr>
              <a:t>Active HDL / ModelSim</a:t>
            </a:r>
            <a:endParaRPr lang="en-GB" sz="1400" b="1" i="1" u="sng" dirty="0"/>
          </a:p>
        </p:txBody>
      </p:sp>
      <p:sp>
        <p:nvSpPr>
          <p:cNvPr id="36" name="Text Box 2244"/>
          <p:cNvSpPr txBox="1">
            <a:spLocks noChangeArrowheads="1"/>
          </p:cNvSpPr>
          <p:nvPr/>
        </p:nvSpPr>
        <p:spPr bwMode="auto">
          <a:xfrm rot="18438058">
            <a:off x="1125679" y="1990762"/>
            <a:ext cx="2643206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solidFill>
                  <a:srgbClr val="FF9900"/>
                </a:solidFill>
              </a:rPr>
              <a:t>Quartus</a:t>
            </a:r>
            <a:r>
              <a:rPr lang="en-GB" sz="1400" dirty="0" smtClean="0">
                <a:solidFill>
                  <a:srgbClr val="FF9900"/>
                </a:solidFill>
              </a:rPr>
              <a:t> II / </a:t>
            </a:r>
            <a:r>
              <a:rPr lang="en-GB" sz="1400" dirty="0" err="1" smtClean="0">
                <a:solidFill>
                  <a:srgbClr val="FF9900"/>
                </a:solidFill>
              </a:rPr>
              <a:t>ispLEVER</a:t>
            </a:r>
            <a:r>
              <a:rPr lang="en-GB" sz="1400" dirty="0" smtClean="0">
                <a:solidFill>
                  <a:srgbClr val="FF9900"/>
                </a:solidFill>
              </a:rPr>
              <a:t> / ISE</a:t>
            </a:r>
            <a:endParaRPr lang="en-GB" sz="14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55" name="Text Box 31"/>
          <p:cNvSpPr txBox="1">
            <a:spLocks noChangeArrowheads="1"/>
          </p:cNvSpPr>
          <p:nvPr/>
        </p:nvSpPr>
        <p:spPr bwMode="auto">
          <a:xfrm>
            <a:off x="200472" y="1340768"/>
            <a:ext cx="2808287" cy="1200329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 smtClean="0">
                <a:solidFill>
                  <a:srgbClr val="CC3300"/>
                </a:solidFill>
              </a:rPr>
              <a:t>Programmable logic devices and VHDL</a:t>
            </a:r>
            <a:endParaRPr lang="en-GB" dirty="0">
              <a:solidFill>
                <a:srgbClr val="CC3300"/>
              </a:solidFill>
            </a:endParaRPr>
          </a:p>
        </p:txBody>
      </p:sp>
      <p:sp>
        <p:nvSpPr>
          <p:cNvPr id="154656" name="Text Box 32"/>
          <p:cNvSpPr txBox="1">
            <a:spLocks noChangeArrowheads="1"/>
          </p:cNvSpPr>
          <p:nvPr/>
        </p:nvSpPr>
        <p:spPr bwMode="auto">
          <a:xfrm>
            <a:off x="200472" y="2780928"/>
            <a:ext cx="2808287" cy="461665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 smtClean="0">
                <a:solidFill>
                  <a:srgbClr val="CC3300"/>
                </a:solidFill>
              </a:rPr>
              <a:t>Microcontrollers</a:t>
            </a:r>
            <a:endParaRPr lang="en-GB" dirty="0">
              <a:solidFill>
                <a:srgbClr val="CC3300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072680" y="32430"/>
            <a:ext cx="7358114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CSD competencies /learning goals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3512840" y="1340768"/>
            <a:ext cx="2808287" cy="400110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dirty="0" smtClean="0">
                <a:solidFill>
                  <a:srgbClr val="008000"/>
                </a:solidFill>
              </a:rPr>
              <a:t>English</a:t>
            </a:r>
            <a:endParaRPr lang="en-GB" sz="2000" dirty="0">
              <a:solidFill>
                <a:srgbClr val="008000"/>
              </a:solidFill>
            </a:endParaRP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3512840" y="1988840"/>
            <a:ext cx="2808287" cy="707886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dirty="0" smtClean="0">
                <a:solidFill>
                  <a:srgbClr val="008000"/>
                </a:solidFill>
              </a:rPr>
              <a:t>Oral and written communication</a:t>
            </a:r>
            <a:endParaRPr lang="en-GB" sz="2000" dirty="0">
              <a:solidFill>
                <a:srgbClr val="008000"/>
              </a:solidFill>
            </a:endParaRP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6825208" y="2636912"/>
            <a:ext cx="2808287" cy="461665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 smtClean="0">
                <a:solidFill>
                  <a:srgbClr val="008000"/>
                </a:solidFill>
              </a:rPr>
              <a:t>Team work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6825208" y="1340768"/>
            <a:ext cx="2808287" cy="400110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dirty="0" smtClean="0">
                <a:solidFill>
                  <a:srgbClr val="008000"/>
                </a:solidFill>
              </a:rPr>
              <a:t>Self-directed learning</a:t>
            </a:r>
            <a:endParaRPr lang="en-GB" sz="2000" dirty="0">
              <a:solidFill>
                <a:srgbClr val="008000"/>
              </a:solidFill>
            </a:endParaRPr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6825208" y="1988840"/>
            <a:ext cx="2808287" cy="400110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dirty="0" smtClean="0">
                <a:solidFill>
                  <a:srgbClr val="008000"/>
                </a:solidFill>
              </a:rPr>
              <a:t>Project management</a:t>
            </a:r>
            <a:endParaRPr lang="en-GB" sz="2000" dirty="0">
              <a:solidFill>
                <a:srgbClr val="008000"/>
              </a:solidFill>
            </a:endParaRPr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200472" y="3429000"/>
            <a:ext cx="2808287" cy="461665"/>
          </a:xfrm>
          <a:prstGeom prst="rect">
            <a:avLst/>
          </a:prstGeom>
          <a:noFill/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 smtClean="0">
                <a:solidFill>
                  <a:srgbClr val="CC3300"/>
                </a:solidFill>
              </a:rPr>
              <a:t>Lab skills</a:t>
            </a:r>
            <a:endParaRPr lang="en-GB" dirty="0">
              <a:solidFill>
                <a:srgbClr val="CC33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2480" y="4005064"/>
            <a:ext cx="96335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dirty="0" smtClean="0"/>
              <a:t>Systematically </a:t>
            </a:r>
            <a:r>
              <a:rPr lang="en-GB" dirty="0" smtClean="0"/>
              <a:t>design, analyse, simulate, implement, measure, report, present, publish on the web and reflect about … digital circuits and systems using state-of-the-art digital programmable devices, CAD/EDA software tools and laboratory equipment </a:t>
            </a:r>
          </a:p>
          <a:p>
            <a:pPr algn="l">
              <a:spcBef>
                <a:spcPct val="50000"/>
              </a:spcBef>
            </a:pPr>
            <a:r>
              <a:rPr lang="en-GB" dirty="0" smtClean="0"/>
              <a:t>Show </a:t>
            </a:r>
            <a:r>
              <a:rPr lang="en-GB" dirty="0" smtClean="0"/>
              <a:t>all your achievements constructing </a:t>
            </a:r>
            <a:r>
              <a:rPr lang="en-GB" dirty="0" smtClean="0"/>
              <a:t>your ePortfolio </a:t>
            </a:r>
            <a:r>
              <a:rPr lang="en-GB" dirty="0">
                <a:solidFill>
                  <a:srgbClr val="FF0000"/>
                </a:solidFill>
                <a:hlinkClick r:id="rId3"/>
              </a:rPr>
              <a:t>(*)</a:t>
            </a:r>
            <a:endParaRPr lang="en-GB" b="0" i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rsmult">
  <a:themeElements>
    <a:clrScheme name="Barsmult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9FF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FFFF"/>
      </a:accent5>
      <a:accent6>
        <a:srgbClr val="B9B9E7"/>
      </a:accent6>
      <a:hlink>
        <a:srgbClr val="CCECFF"/>
      </a:hlink>
      <a:folHlink>
        <a:srgbClr val="DDDDDD"/>
      </a:folHlink>
    </a:clrScheme>
    <a:fontScheme name="Barsmult">
      <a:majorFont>
        <a:latin typeface="Swis721 BT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a-ES" sz="2400" b="1" i="1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a-ES" sz="2400" b="1" i="1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  <a:txDef>
      <a:spPr>
        <a:solidFill>
          <a:srgbClr val="F5FFC5"/>
        </a:solidFill>
        <a:ln w="19050" cmpd="thickThin">
          <a:solidFill>
            <a:srgbClr val="0000FF"/>
          </a:solidFill>
        </a:ln>
        <a:effectLst/>
      </a:spPr>
      <a:bodyPr wrap="square" rtlCol="0">
        <a:spAutoFit/>
      </a:bodyPr>
      <a:lstStyle>
        <a:defPPr>
          <a:defRPr sz="16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Barsmult 1">
        <a:dk1>
          <a:srgbClr val="000000"/>
        </a:dk1>
        <a:lt1>
          <a:srgbClr val="FFFFFF"/>
        </a:lt1>
        <a:dk2>
          <a:srgbClr val="008080"/>
        </a:dk2>
        <a:lt2>
          <a:srgbClr val="FFFFFF"/>
        </a:lt2>
        <a:accent1>
          <a:srgbClr val="FF0033"/>
        </a:accent1>
        <a:accent2>
          <a:srgbClr val="3333FF"/>
        </a:accent2>
        <a:accent3>
          <a:srgbClr val="AAC0C0"/>
        </a:accent3>
        <a:accent4>
          <a:srgbClr val="DADADA"/>
        </a:accent4>
        <a:accent5>
          <a:srgbClr val="FFAAAD"/>
        </a:accent5>
        <a:accent6>
          <a:srgbClr val="2D2DE7"/>
        </a:accent6>
        <a:hlink>
          <a:srgbClr val="CBCBCB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smult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9F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FFFF"/>
        </a:accent5>
        <a:accent6>
          <a:srgbClr val="B9B9E7"/>
        </a:accent6>
        <a:hlink>
          <a:srgbClr val="CCE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smul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smult 4">
        <a:dk1>
          <a:srgbClr val="000000"/>
        </a:dk1>
        <a:lt1>
          <a:srgbClr val="FFFFFF"/>
        </a:lt1>
        <a:dk2>
          <a:srgbClr val="000080"/>
        </a:dk2>
        <a:lt2>
          <a:srgbClr val="FFFFFF"/>
        </a:lt2>
        <a:accent1>
          <a:srgbClr val="00FFCC"/>
        </a:accent1>
        <a:accent2>
          <a:srgbClr val="9933FF"/>
        </a:accent2>
        <a:accent3>
          <a:srgbClr val="AAAAC0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CC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smult 5">
        <a:dk1>
          <a:srgbClr val="000000"/>
        </a:dk1>
        <a:lt1>
          <a:srgbClr val="FFFFFF"/>
        </a:lt1>
        <a:dk2>
          <a:srgbClr val="990066"/>
        </a:dk2>
        <a:lt2>
          <a:srgbClr val="FFFFFF"/>
        </a:lt2>
        <a:accent1>
          <a:srgbClr val="FF9966"/>
        </a:accent1>
        <a:accent2>
          <a:srgbClr val="009966"/>
        </a:accent2>
        <a:accent3>
          <a:srgbClr val="CAAAB8"/>
        </a:accent3>
        <a:accent4>
          <a:srgbClr val="DADADA"/>
        </a:accent4>
        <a:accent5>
          <a:srgbClr val="FFCAB8"/>
        </a:accent5>
        <a:accent6>
          <a:srgbClr val="008A5C"/>
        </a:accent6>
        <a:hlink>
          <a:srgbClr val="3333CC"/>
        </a:hlink>
        <a:folHlink>
          <a:srgbClr val="FF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smult 6">
        <a:dk1>
          <a:srgbClr val="000000"/>
        </a:dk1>
        <a:lt1>
          <a:srgbClr val="FFFFE1"/>
        </a:lt1>
        <a:dk2>
          <a:srgbClr val="000000"/>
        </a:dk2>
        <a:lt2>
          <a:srgbClr val="FFFFCC"/>
        </a:lt2>
        <a:accent1>
          <a:srgbClr val="FF9933"/>
        </a:accent1>
        <a:accent2>
          <a:srgbClr val="9999FF"/>
        </a:accent2>
        <a:accent3>
          <a:srgbClr val="FFFFEE"/>
        </a:accent3>
        <a:accent4>
          <a:srgbClr val="000000"/>
        </a:accent4>
        <a:accent5>
          <a:srgbClr val="FFCAAD"/>
        </a:accent5>
        <a:accent6>
          <a:srgbClr val="8A8AE7"/>
        </a:accent6>
        <a:hlink>
          <a:srgbClr val="FFCC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rsmult 3">
    <a:dk1>
      <a:srgbClr val="000000"/>
    </a:dk1>
    <a:lt1>
      <a:srgbClr val="FFFFFF"/>
    </a:lt1>
    <a:dk2>
      <a:srgbClr val="000000"/>
    </a:dk2>
    <a:lt2>
      <a:srgbClr val="FFFFFF"/>
    </a:lt2>
    <a:accent1>
      <a:srgbClr val="CBCBCB"/>
    </a:accent1>
    <a:accent2>
      <a:srgbClr val="969696"/>
    </a:accent2>
    <a:accent3>
      <a:srgbClr val="FFFFFF"/>
    </a:accent3>
    <a:accent4>
      <a:srgbClr val="000000"/>
    </a:accent4>
    <a:accent5>
      <a:srgbClr val="E2E2E2"/>
    </a:accent5>
    <a:accent6>
      <a:srgbClr val="878787"/>
    </a:accent6>
    <a:hlink>
      <a:srgbClr val="DDDDDD"/>
    </a:hlink>
    <a:folHlink>
      <a:srgbClr val="5F5F5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5483</TotalTime>
  <Words>253</Words>
  <Application>Microsoft Office PowerPoint</Application>
  <PresentationFormat>A4 Paper (210x297 mm)</PresentationFormat>
  <Paragraphs>44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Comic Sans MS</vt:lpstr>
      <vt:lpstr>Monotype Sorts</vt:lpstr>
      <vt:lpstr>Swis721 BT</vt:lpstr>
      <vt:lpstr>Symbol</vt:lpstr>
      <vt:lpstr>Times New Roman</vt:lpstr>
      <vt:lpstr>Barsmult</vt:lpstr>
      <vt:lpstr>PowerPoint Presentation</vt:lpstr>
      <vt:lpstr>PowerPoint Presentation</vt:lpstr>
    </vt:vector>
  </TitlesOfParts>
  <Company>UPC-EETAC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presentation</dc:title>
  <dc:subject>Digital Circuits and Systems</dc:subject>
  <dc:creator>Francesc Josep Robert</dc:creator>
  <dc:description>francesc.josep.sanchez@upc.edu_x000d_
jose.jordana@upc.edu_x000d_
_x000d_
digsys.</dc:description>
  <cp:lastModifiedBy>perfil</cp:lastModifiedBy>
  <cp:revision>317</cp:revision>
  <cp:lastPrinted>2000-01-20T11:38:28Z</cp:lastPrinted>
  <dcterms:created xsi:type="dcterms:W3CDTF">1998-09-08T10:38:14Z</dcterms:created>
  <dcterms:modified xsi:type="dcterms:W3CDTF">2017-01-02T11:17:36Z</dcterms:modified>
</cp:coreProperties>
</file>