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1" r:id="rId5"/>
    <p:sldId id="272" r:id="rId6"/>
    <p:sldId id="267" r:id="rId7"/>
    <p:sldId id="282" r:id="rId8"/>
    <p:sldId id="268" r:id="rId9"/>
    <p:sldId id="288" r:id="rId10"/>
    <p:sldId id="283" r:id="rId11"/>
    <p:sldId id="274" r:id="rId12"/>
    <p:sldId id="273" r:id="rId13"/>
    <p:sldId id="293" r:id="rId14"/>
    <p:sldId id="285" r:id="rId15"/>
    <p:sldId id="290" r:id="rId16"/>
    <p:sldId id="291" r:id="rId17"/>
    <p:sldId id="292" r:id="rId18"/>
    <p:sldId id="270" r:id="rId19"/>
    <p:sldId id="286" r:id="rId20"/>
    <p:sldId id="296" r:id="rId21"/>
    <p:sldId id="297" r:id="rId22"/>
    <p:sldId id="298" r:id="rId23"/>
    <p:sldId id="271" r:id="rId24"/>
    <p:sldId id="284" r:id="rId25"/>
    <p:sldId id="287" r:id="rId26"/>
    <p:sldId id="275" r:id="rId27"/>
    <p:sldId id="276" r:id="rId28"/>
    <p:sldId id="277" r:id="rId29"/>
    <p:sldId id="279" r:id="rId30"/>
    <p:sldId id="280" r:id="rId31"/>
    <p:sldId id="281" r:id="rId32"/>
    <p:sldId id="300" r:id="rId33"/>
    <p:sldId id="299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86364" autoAdjust="0"/>
  </p:normalViewPr>
  <p:slideViewPr>
    <p:cSldViewPr>
      <p:cViewPr varScale="1">
        <p:scale>
          <a:sx n="110" d="100"/>
          <a:sy n="110" d="100"/>
        </p:scale>
        <p:origin x="1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A9A84-4814-486D-AF11-9C8EEFBA920E}" type="datetimeFigureOut">
              <a:rPr lang="ca-ES" smtClean="0"/>
              <a:t>3/3/2022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87C8-AAAD-4313-8C7C-13DE7D2C4FB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01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87C8-AAAD-4313-8C7C-13DE7D2C4FB7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25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87C8-AAAD-4313-8C7C-13DE7D2C4FB7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362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87C8-AAAD-4313-8C7C-13DE7D2C4FB7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137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87C8-AAAD-4313-8C7C-13DE7D2C4FB7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605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7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8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7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7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5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2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3148-A5FC-43D2-85E3-B149BFDE6D98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1FB8-8017-4F98-A0D4-53DE04AB7F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1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rancesc.j.robert@upc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ticesemi.com/dynamic/view_document.cfm?document_id=3646" TargetMode="External"/><Relationship Id="rId7" Type="http://schemas.openxmlformats.org/officeDocument/2006/relationships/hyperlink" Target="http://www.xilinx.com/support/documentation/data_sheets/ds094.pd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altera.com/literature/hb/cyc2/cyc2_cii5v1_01.pdf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gsys.upc.es/csd/P03/Adder_4bit_RC/P3_tut_4bit_adder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sys.upc.es/csd/P06/P6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gefx.in/importance-of-embedded-systems-in-automobiles-with-applications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/id/WATERING-SYSTEM-INTRODUCTION/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rtcgroup/docs/rtc1008/10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fif"/><Relationship Id="rId2" Type="http://schemas.openxmlformats.org/officeDocument/2006/relationships/hyperlink" Target="https://lps19airquality.esa.in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gefx.in/best-steps-to-design-a-simple-remote-control-robots-for-beginners/" TargetMode="External"/><Relationship Id="rId2" Type="http://schemas.openxmlformats.org/officeDocument/2006/relationships/hyperlink" Target="http://www.edgefx.in/applications-of-short-range-technologies-using-zigbee-technolog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upc.edu/" TargetMode="External"/><Relationship Id="rId2" Type="http://schemas.openxmlformats.org/officeDocument/2006/relationships/hyperlink" Target="http://eetac.upc.edu/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512168"/>
          </a:xfrm>
        </p:spPr>
        <p:txBody>
          <a:bodyPr>
            <a:normAutofit/>
          </a:bodyPr>
          <a:lstStyle/>
          <a:p>
            <a:r>
              <a:rPr lang="ca-ES" b="1" dirty="0" smtClean="0"/>
              <a:t>Dissenys i aplicacions amb circuits digitals </a:t>
            </a:r>
            <a:r>
              <a:rPr lang="ca-ES" b="1" dirty="0" smtClean="0"/>
              <a:t>programables</a:t>
            </a:r>
            <a:endParaRPr lang="ca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6237312"/>
            <a:ext cx="6400800" cy="504056"/>
          </a:xfrm>
        </p:spPr>
        <p:txBody>
          <a:bodyPr>
            <a:normAutofit/>
          </a:bodyPr>
          <a:lstStyle/>
          <a:p>
            <a:r>
              <a:rPr lang="ca-ES" sz="2000" dirty="0" smtClean="0">
                <a:solidFill>
                  <a:schemeClr val="tx1"/>
                </a:solidFill>
              </a:rPr>
              <a:t>Francesc J. Robert (</a:t>
            </a:r>
            <a:r>
              <a:rPr lang="ca-ES" sz="2000" dirty="0" smtClean="0">
                <a:solidFill>
                  <a:schemeClr val="tx1"/>
                </a:solidFill>
                <a:hlinkClick r:id="rId2"/>
              </a:rPr>
              <a:t>francesc.j.robert@upc.edu</a:t>
            </a:r>
            <a:r>
              <a:rPr lang="ca-ES" sz="2000" dirty="0" smtClean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4" name="Imatge 78" descr="DEEL-positiu-p30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37"/>
            <a:ext cx="5310505" cy="141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654379" cy="307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2960" y="116632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Recursos per aprendre els sistemes digitals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ca-ES" dirty="0" smtClean="0"/>
              <a:t>Bibliografia (extensa i actualitzada: assignatures bàsiques de múltiples enginyeries)</a:t>
            </a:r>
          </a:p>
          <a:p>
            <a:r>
              <a:rPr lang="ca-ES" dirty="0" smtClean="0"/>
              <a:t>Internet (classes, vídeos, </a:t>
            </a:r>
            <a:r>
              <a:rPr lang="ca-ES" i="1" dirty="0" err="1" smtClean="0"/>
              <a:t>pdf</a:t>
            </a:r>
            <a:r>
              <a:rPr lang="ca-ES" dirty="0" smtClean="0"/>
              <a:t>, tot tipus de materials)</a:t>
            </a:r>
          </a:p>
          <a:p>
            <a:r>
              <a:rPr lang="ca-ES" dirty="0" smtClean="0"/>
              <a:t>Simuladors (Molt potents i amb versió gratuïta d’introducció) </a:t>
            </a:r>
          </a:p>
          <a:p>
            <a:r>
              <a:rPr lang="ca-ES" dirty="0" smtClean="0"/>
              <a:t>Programaris CAD – EDA (Per automatitzar totes les fases dels projectes) </a:t>
            </a:r>
          </a:p>
          <a:p>
            <a:r>
              <a:rPr lang="ca-ES" dirty="0" smtClean="0"/>
              <a:t>Laboratoris i instruments (Imprescindibles per muntar prototips i realitzar mesures de verificació de funcionament)</a:t>
            </a:r>
          </a:p>
          <a:p>
            <a:r>
              <a:rPr lang="ca-ES" dirty="0" smtClean="0"/>
              <a:t>Targetes d’entrenament (per arrencar sense haver de soldar les PCB)</a:t>
            </a:r>
          </a:p>
          <a:p>
            <a:r>
              <a:rPr lang="ca-ES" dirty="0" smtClean="0"/>
              <a:t>Prototipatge i targetes de circuit imprès PCB (per realitzar els primers muntatges reals, empreses online per fabricar-les a baix cost)</a:t>
            </a:r>
          </a:p>
          <a:p>
            <a:r>
              <a:rPr lang="ca-ES" dirty="0" smtClean="0"/>
              <a:t>Suport del professorat</a:t>
            </a:r>
          </a:p>
          <a:p>
            <a:endParaRPr lang="ca-ES" dirty="0" smtClean="0"/>
          </a:p>
          <a:p>
            <a:r>
              <a:rPr lang="ca-ES" dirty="0" smtClean="0"/>
              <a:t>Un lloc </a:t>
            </a:r>
            <a:r>
              <a:rPr lang="ca-ES" dirty="0"/>
              <a:t>per començar: </a:t>
            </a:r>
            <a:r>
              <a:rPr lang="ca-ES" b="1" dirty="0" smtClean="0">
                <a:solidFill>
                  <a:srgbClr val="0000FF"/>
                </a:solidFill>
              </a:rPr>
              <a:t>digsys.upc.edu</a:t>
            </a:r>
            <a:r>
              <a:rPr lang="ca-ES" dirty="0" smtClean="0">
                <a:solidFill>
                  <a:srgbClr val="0000FF"/>
                </a:solidFill>
              </a:rPr>
              <a:t>, </a:t>
            </a:r>
            <a:r>
              <a:rPr lang="ca-ES" dirty="0"/>
              <a:t>l</a:t>
            </a:r>
            <a:r>
              <a:rPr lang="ca-ES" dirty="0" smtClean="0"/>
              <a:t>a pàgina web en obert de les nostres assignatures</a:t>
            </a:r>
            <a:endParaRPr lang="ca-ES" dirty="0"/>
          </a:p>
        </p:txBody>
      </p:sp>
      <p:sp>
        <p:nvSpPr>
          <p:cNvPr id="4" name="Rectangle 3"/>
          <p:cNvSpPr/>
          <p:nvPr/>
        </p:nvSpPr>
        <p:spPr>
          <a:xfrm>
            <a:off x="1763688" y="76470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solidFill>
                  <a:srgbClr val="FF3300"/>
                </a:solidFill>
              </a:rPr>
              <a:t>(També pel nostre compte si teniu vocació i iniciativa)</a:t>
            </a:r>
            <a:endParaRPr lang="ca-E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Simuladors de circuits electrònics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106610" cy="612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6" y="6418311"/>
            <a:ext cx="174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ca-E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Programaris amb versió </a:t>
            </a:r>
            <a:r>
              <a:rPr lang="ca-ES" sz="4400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freeware</a:t>
            </a:r>
            <a:r>
              <a:rPr lang="ca-E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(edicions WEB d’introducció)</a:t>
            </a:r>
            <a:endParaRPr lang="ca-ES" sz="440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3855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6963" y="3616"/>
            <a:ext cx="9036496" cy="562074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Targetes d’entrenament PLD/FPGA</a:t>
            </a:r>
          </a:p>
        </p:txBody>
      </p:sp>
      <p:pic>
        <p:nvPicPr>
          <p:cNvPr id="3" name="Picture 4" descr="http://www.ces.karlsruhe.de/bubbers/images/stories/platinen/lc4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1" y="802216"/>
            <a:ext cx="2938355" cy="47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35671" y="3919451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  <p:cxnSp>
        <p:nvCxnSpPr>
          <p:cNvPr id="5" name="Connector de fletxa recta 4"/>
          <p:cNvCxnSpPr/>
          <p:nvPr/>
        </p:nvCxnSpPr>
        <p:spPr>
          <a:xfrm flipV="1">
            <a:off x="1035671" y="4446404"/>
            <a:ext cx="680287" cy="12148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528" y="5670372"/>
            <a:ext cx="321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>
                <a:hlinkClick r:id="rId3"/>
              </a:rPr>
              <a:t>Lattice</a:t>
            </a:r>
            <a:r>
              <a:rPr lang="ca-ES" dirty="0" smtClean="0">
                <a:hlinkClick r:id="rId3"/>
              </a:rPr>
              <a:t> ispMACH4128V </a:t>
            </a:r>
            <a:r>
              <a:rPr lang="ca-ES" dirty="0">
                <a:hlinkClick r:id="rId3"/>
              </a:rPr>
              <a:t>TQFP100</a:t>
            </a:r>
            <a:endParaRPr lang="ca-ES" dirty="0"/>
          </a:p>
        </p:txBody>
      </p:sp>
      <p:sp>
        <p:nvSpPr>
          <p:cNvPr id="9" name="Rectangle 8"/>
          <p:cNvSpPr/>
          <p:nvPr/>
        </p:nvSpPr>
        <p:spPr>
          <a:xfrm>
            <a:off x="5004048" y="6488668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http://digsys.upc.es/csd/chips/chips.html</a:t>
            </a:r>
          </a:p>
        </p:txBody>
      </p:sp>
      <p:pic>
        <p:nvPicPr>
          <p:cNvPr id="22530" name="Picture 2" descr="https://www.altera.com/content/dam/altera-www/global/en_US/images/education/univ/images/boards/de2_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4230"/>
            <a:ext cx="3951161" cy="28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056287" y="1626204"/>
            <a:ext cx="6629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  <p:cxnSp>
        <p:nvCxnSpPr>
          <p:cNvPr id="12" name="Connector de fletxa recta 11"/>
          <p:cNvCxnSpPr/>
          <p:nvPr/>
        </p:nvCxnSpPr>
        <p:spPr>
          <a:xfrm flipV="1">
            <a:off x="4860032" y="1958212"/>
            <a:ext cx="1500975" cy="9667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09142" y="3025698"/>
            <a:ext cx="315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hlinkClick r:id="rId5"/>
              </a:rPr>
              <a:t>Altera </a:t>
            </a:r>
            <a:r>
              <a:rPr lang="ca-ES" dirty="0" err="1" smtClean="0">
                <a:hlinkClick r:id="rId5"/>
              </a:rPr>
              <a:t>Cyclone</a:t>
            </a:r>
            <a:r>
              <a:rPr lang="ca-ES" dirty="0" smtClean="0">
                <a:hlinkClick r:id="rId5"/>
              </a:rPr>
              <a:t> </a:t>
            </a:r>
            <a:r>
              <a:rPr lang="ca-ES" dirty="0">
                <a:hlinkClick r:id="rId5"/>
              </a:rPr>
              <a:t>II EP2C35F672C6</a:t>
            </a:r>
            <a:endParaRPr lang="ca-E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86" y="3532217"/>
            <a:ext cx="4062442" cy="28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860032" y="4387503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  <p:cxnSp>
        <p:nvCxnSpPr>
          <p:cNvPr id="18" name="Connector de fletxa recta 17"/>
          <p:cNvCxnSpPr/>
          <p:nvPr/>
        </p:nvCxnSpPr>
        <p:spPr>
          <a:xfrm flipH="1">
            <a:off x="5610519" y="3731756"/>
            <a:ext cx="2273849" cy="11237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50977" y="3347551"/>
            <a:ext cx="254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>
                <a:hlinkClick r:id="rId7"/>
              </a:rPr>
              <a:t>Xilinx</a:t>
            </a:r>
            <a:r>
              <a:rPr lang="ca-ES" dirty="0" smtClean="0">
                <a:hlinkClick r:id="rId7"/>
              </a:rPr>
              <a:t> XC2C256-TQ144 </a:t>
            </a:r>
            <a:r>
              <a:rPr lang="ca-ES" dirty="0">
                <a:hlinkClick r:id="rId7"/>
              </a:rPr>
              <a:t>- 7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623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455" y="44624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Circuits programables sPLD/CPLD/FPGA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" y="980728"/>
            <a:ext cx="8944812" cy="483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602128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hlinkClick r:id="rId3"/>
              </a:rPr>
              <a:t>Exemple</a:t>
            </a:r>
            <a:r>
              <a:rPr lang="ca-ES" dirty="0" smtClean="0"/>
              <a:t> (1) Sumador;</a:t>
            </a:r>
          </a:p>
          <a:p>
            <a:r>
              <a:rPr lang="ca-ES" dirty="0" smtClean="0">
                <a:hlinkClick r:id="rId4"/>
              </a:rPr>
              <a:t>Exemple</a:t>
            </a:r>
            <a:r>
              <a:rPr lang="ca-ES" dirty="0" smtClean="0"/>
              <a:t> (2) Codificador de teclat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6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455" y="44624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Circuits programables sPLD/CPLD/FPGA</a:t>
            </a:r>
          </a:p>
        </p:txBody>
      </p:sp>
      <p:pic>
        <p:nvPicPr>
          <p:cNvPr id="5124" name="Picture 4" descr="Resultat d'imatges de FPG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44" y="620688"/>
            <a:ext cx="2462816" cy="13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86" y="2132856"/>
            <a:ext cx="2824598" cy="28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PLD_CP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010206" cy="60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5016742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Xilinx announces world’s highest capacity </a:t>
            </a:r>
            <a:r>
              <a:rPr lang="en-US" b="1" dirty="0" smtClean="0"/>
              <a:t>FPGA  (</a:t>
            </a:r>
            <a:r>
              <a:rPr lang="en-US" dirty="0"/>
              <a:t>2011) The Virtex-7 2000T is currently the world’s highest-capacity programmable logic device – it contains 6.8 billion </a:t>
            </a:r>
            <a:r>
              <a:rPr lang="en-US" dirty="0" smtClean="0"/>
              <a:t>transistors (2 </a:t>
            </a:r>
            <a:r>
              <a:rPr lang="en-US" dirty="0"/>
              <a:t>million logic </a:t>
            </a:r>
            <a:r>
              <a:rPr lang="en-US" dirty="0" smtClean="0"/>
              <a:t>cells, </a:t>
            </a:r>
            <a:r>
              <a:rPr lang="en-US" dirty="0" smtClean="0">
                <a:solidFill>
                  <a:srgbClr val="FF0000"/>
                </a:solidFill>
              </a:rPr>
              <a:t>20 million gates</a:t>
            </a:r>
            <a:r>
              <a:rPr lang="en-US" dirty="0" smtClean="0"/>
              <a:t>)</a:t>
            </a:r>
            <a:endParaRPr lang="en-US" dirty="0">
              <a:effectLst/>
            </a:endParaRPr>
          </a:p>
        </p:txBody>
      </p:sp>
      <p:cxnSp>
        <p:nvCxnSpPr>
          <p:cNvPr id="9" name="Connector de fletxa recta 9"/>
          <p:cNvCxnSpPr/>
          <p:nvPr/>
        </p:nvCxnSpPr>
        <p:spPr>
          <a:xfrm flipH="1">
            <a:off x="6097132" y="1974111"/>
            <a:ext cx="360040" cy="6802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 descr="http://newsroom.altera.com/images/9065/S10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01237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455" y="44624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“Escriure” esquemes amb llenguatge </a:t>
            </a:r>
            <a:r>
              <a:rPr lang="ca-ES" b="1" noProof="0" dirty="0" smtClean="0">
                <a:solidFill>
                  <a:srgbClr val="FF0000"/>
                </a:solidFill>
              </a:rPr>
              <a:t>VHDL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422"/>
            <a:ext cx="9144000" cy="2454562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5" y="3319849"/>
            <a:ext cx="3093343" cy="331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or de fletxa recta 4"/>
          <p:cNvCxnSpPr/>
          <p:nvPr/>
        </p:nvCxnSpPr>
        <p:spPr>
          <a:xfrm flipH="1">
            <a:off x="2051720" y="2492896"/>
            <a:ext cx="936104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32" y="3304557"/>
            <a:ext cx="2908312" cy="33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http://digsys.upc.es/ed//CSD/terms/00_old/1011Q1/EX/EX4/imgsta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70" y="3680922"/>
            <a:ext cx="3026530" cy="25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 de fletxa recta 9"/>
          <p:cNvCxnSpPr/>
          <p:nvPr/>
        </p:nvCxnSpPr>
        <p:spPr>
          <a:xfrm flipH="1" flipV="1">
            <a:off x="2051720" y="4005064"/>
            <a:ext cx="908112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recte 11"/>
          <p:cNvCxnSpPr/>
          <p:nvPr/>
        </p:nvCxnSpPr>
        <p:spPr>
          <a:xfrm>
            <a:off x="3347864" y="4724176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3156"/>
            <a:ext cx="8556951" cy="60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Per exemple: descodificador de 3 a 8</a:t>
            </a:r>
            <a:endParaRPr lang="ca-ES" b="1" noProof="0" dirty="0" smtClean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48468"/>
            <a:ext cx="1724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00" y="1839093"/>
            <a:ext cx="2129152" cy="14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39" y="3282941"/>
            <a:ext cx="3488279" cy="27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56" y="648468"/>
            <a:ext cx="13525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Microcontroladors</a:t>
            </a:r>
            <a:endParaRPr lang="ca-ES" dirty="0"/>
          </a:p>
        </p:txBody>
      </p:sp>
      <p:pic>
        <p:nvPicPr>
          <p:cNvPr id="16388" name="Picture 4" descr="webi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60388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digsys.upc.es/ed//CSD/terms/1314Q1/EX/EX3/img5al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7537"/>
            <a:ext cx="3816424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t d'imatges de microcontro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10" descr="Resultat d'imatges de microcontro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12" descr="data:image/jpeg;base64,/9j/4AAQSkZJRgABAQAAAQABAAD/2wCEAAkGBxMTEhUSExIWFhUXGB8YGBgWGBsfGxsdHh4YHRgdHyAfICggICAlHx4aITMhJyktMS4uGx8zODMuNzQuLysBCgoKDg0OGhAQGi0lHyUtLS0tLS0tLS0tLS0vLS0tLS0tLy0uLS0tLS0tLS0tLS0tLS0tLS0tLS0tLS0tLS0tLf/AABEIALAAsAMBIgACEQEDEQH/xAAbAAACAwEBAQAAAAAAAAAAAAAEBQIDBgEHAP/EAEUQAAIBAgQEAwUFBwIDBwUAAAECEQMhAAQSMQUiQVETYXEUMoGR8AYjQqGxJDNSwdHh8RVyYnOSFiVTVIKywgc0Q5Oz/8QAGQEAAwEBAQAAAAAAAAAAAAAAAAECAwQF/8QALBEAAgIBAwICCwEBAAAAAAAAAAECEQMSITFB8IGxEyIyUWFxkaHB0fHhBP/aAAwDAQACEQMRAD8AKrZScua/h1KYA1IzurCovWwA0GOYC4ItPXCHOif8Y1y59Kp0VUHhsmkQxbR5rvY8tumkRtdBx3hrUWvdCJV+4Nx8Tv54hbHk/wDQ4NqWPjr/AAQ1TbyH19emCcnW0MrCJUg+Ugg/K2Kq0d+lo+Hy9b7DHUydt74pmLaSts2PFOM1Dk0WnT0UnLLIvo3mDA1SWYCYiLyThRwbiy5eoHK6gIiIlSJg3sReCDHcXGPvs8tcsaFPw6geeSsYWQLncQ2kfEAyD0or8RcZb2rwct4WopMGSYDRpmQNMmTFj6YnSdLnkySWRS4+H1DOM8eo1yHq0m1gsYVgF2UA9yTEGdu52wqHstRtF6RN1d2BXWNgZtG55oHeJszq5fM+O+W8DKCpTQ1HAuAoAJvquQDtvgagmulSqV6NEUcy3hUzT0hwxMSQTZR1PSRuYBaVDcZuVyFvGa6agMzlz4yyrFTpVh0MWIaQQVjp0uML/Ey//l3/AP2f2xps5wpmGaylRkZsmmpapYzpEAL7vMQCom20Gbac/wD9nq0ZYjT+1EijLi5BAM/w3IF++GJwlexGj7NKg0GAmCdcwLSYtJ3tInvieY4MnjLSUhlf3WExBn4/pgihwOvOZkLOVIFbmEjVMR3Fjh9luB1DmciupPvaIdea0AMSNve8hPXCbMnHKnVPvYzFbL+PV5QYACyeyiNR6CYwZm64oIaVAc/437R09d/S+5wbSyNWnk8zVGlfDqlCwJJaCAxWLELNm7k9cQo/ZXM+MmXCL4j0/FUahBXvO30cBDjl4oUvX/YxBI+9ggWmEm/5W8sdztT2ceFTP3hHPU7AxCp8Jk+nwtbJFuG+MCug5llB1f8ABvcWHmT54YfaH7NVznK1JQpanSFVuYAaAok3j5YDRY5XwZKlSEYMyeVDFUmNVp+GCaXBavhUK0Lorv4dPmElp0wR0E9TiHEsnUy9ZqLwtSmYMGYMA77Gx/PA/gDTUk5LYY8T+zfgFhUpNSZBJGoPqWQCdgA3oYN4Jgwhq0fLDzN8VzGYgVqmoARfsNhM7YroZI1CbwBvafP8u/mMSm+oZsiy5UsSEBpb/Xef5fLE1UBKn+0f+5cMc3lNJA3kTcQRBIIINwQQQQbgzgKrCq87EKJ7DWsn4C+KTHjk1mUZcnovCeFlj4empUJUvyFVCLJC3b3mYzAsLYtyeZ5mylRVqoW0jcQWghl6gEG47iZkSeVeMNQVAkTUQmZMghmHoRB2t5HC/hrTVVuit4lQmAFEiWJ2i2JV9S5zx0lFb9fzfvFuQyILPJJCuwtdiAxVQOmpreWH3EeA1FgrTdW3amzq9ujBlibypWLEi+EnC+K+G7VFAILOYYG4ZiwnYg7GdwRgvM8YfNFq1YstOn7sGZY8oWbEzLiwtJ7k4KYoRhODi1cu6Hn2Q4XXGYk0+U0qinXIUggAAkA7tHyb0KPMitU4Ll25ZXNhQSYMz4S2iCNfWbADfoFkeMGjVFdU5tBQ3BBDbkyN46AwPPch5iqrZVMkyP4SOXB1Jq1EFTfTEEEm3WMaaTsxYNEdPzPQfY6rcU4kgWnL5XYufxqAp93upn/04R0qT+wcJqgKdOZXQpmW1uCsn8IlL2PQ+RVv9o3NetmTTYvWpmk91iG0iwjyETtB72CTiYFLL0dL6cvV8VJZdRbVqMkKIB2gD44VGjh34mvzOWrnNcXXQsmgrQalkQlmQi28LUYr36mZwHkadQrwSoKQtKUxP7zUC51GOTSqSLNJY7RJzz8bJqZmqVJbNJ4dT3YjlkqIsbA3nrtimrxWRlAdQ9jM0o031Or3vcSgtaxI64dD0d+Nmjo5StHGqYoJ+8V3ioPu7NU5eTnGk7cuDoqrnODMaKgNRCqNQ5tKamY8vKYcN1k2nrjIvxk/tdm/bNPie6Y0l2BTtd27/wBZUuOlamVqQ05RdFKyxHncyfj1wnEThv30djk5GoOH8UQ01Hh5oM7agWUjSzKLCYQqQbSXaw66PKU3HFMm5or95k/dDCIVYaOUC0qI88edJxdQuYQeJGZdXqe5YqzsNPrqIJ6wPQFp9poq5evpbVQpikghYKhSt+5hu98PSL0e/wBPtf7Jvw+qnAa6Mg1ZfNuKjBh+BfDYgReGgC+1/LG3zOUqf61UBpKDWyTaV1DsFN4/iGn0v5Y81bilM5atlSKnh1qprueTVrIUWtEcoN56nDJPtXGaXN6X8QUhRAOmNIBAvvMHfvGCitCuxlkKFT/S+HuKYIo54SSwBJ8UKFiDu5gmbaZv0F+3HBqv+oZkhRDOHA1DZhAPxIP0MJW4rTOU9i++8LXrBBQODEbi3TtvfH3HeKJm6zV6qs1RwBDBQthYSLrhaTKeHVCvkXU+E1wLIJ/3AYP4Rxc5J5pxWJBFXV7hBiVA6jlv6eowkXhFHVrepTTUAQBSIUbjoSJtJHecanM8BKUaNUFGp1R0HMhA3Jm8eVulrTlI58WCcZPRV+99+ZnK9TURy6VAhVmYG+/X+wwDmqOogSL/AEcN+C5da1VEZwgb8TCQJi5EiQO0j1GJcdyZy9SGADpUCHSIDSJMf7YBm3vAETg42OeGHJlfppPtDLjNW1C//wCNv/fi3O5GrWZspQUaUAZpIGsnQAWJj8TKAv0B+PU2C5ZiCAaZv0OppW8xcbHBWZ8NM7W9oq1aKkAgIxVnM01I7tF2I3JpqLY1SLhBOaT+INl/spmTXGU+7FbTrKmobLMAmFMTuJ3B6bYB4hkMxRqvQr701p6VVtQAcVAdo/gjbr82XtfDzmSKmazNfK+Gs1fEqtVNQEwPulBi+zT0IucZ+i+VL1TklcUitK1TRqDHxZupImwuO2Gj0MWOMXaLkBtFvj1Prb/DeePhTtAgbbdtiPXbt036W6ZBAU9wBcTzeXmR9HEABNiQS0ReR7sCdyQ0R1t5g4s1Bw2m4AibjvsQPSxHpjpA6kkHqO0iY79MTeoAouNrDaI09ATNvPr54+qGJE9t/qZBmO/eJwAUN1mCf59Rfzt3/PEWFreZnvt1HYR6fpPT8j8uw2jBuT4eGGokgXCifz6fQnCewCyo0n5z8N9vP9TiGr0+X1GNLQ0SdGmxvEb4jXpoQFaObbvbeMTqCjPU6UiQQBNixgSIsNycVvTKx1kWg2I23HSemGZpFGiCYXTCkg77i4sRO0wd8B5lrMrbtU1Ra1oggGxP/wAcNMAMDY79r27/AAxGZtNukn6j0xJmHqT6dfh9WxFz8P7dMMCBY73xCBcYsv8Ayjzv+WKm6/Xf+uABhwfLVq1QUKQlm3ExIUEiZIHLuJuAT8XmY+yOe+8oKJCBdQFRQkPMCTAMweWcZbJez6z7U9VKMczUiNQMNpAlWEE22xpM3n+FtUrl8/nGUhAhFaoTUjVqRnZSSqysArbWYJvESW5lPGnLV+Rfm8tUoEU6ilKiqDBsRIkbbGD/ACwRxcTUHkqx5WEwOk4X51qb1QuXrVK6lQA9T32MXBvaDYdgOu5N4jWArDrp0AgHqANQ9cQ11PLyRcW4J7Nm1LUlpMQDUyNQnWmmXy7m7MFsY6stpCyL4O4Tl88mmnT8GpSVVNPMVCb0iRoWR71wBIEkWt+ERKpbVmsqoWqBpzWWYWaDcxv15W6EwdxgDKNwzxNWrMEQWFCmGBRtyIA6c0xbcwMWdmP2l335rga0qnEX4kVVqFPNCiCQfFeiiAmx0gKGMm57mLzjM8erZo16vtbUnqGnRhqRUqVHtBgkCCd7nt54Ip5XIPXj2bMZjKLT5aa03qVC0x4lohYmGv2tbCpWyxqVFy2Xq0KYSkNFUgMZ8YsSbkg2uT06CJaOuJAL2F5J0kg3MbTJvYG14646doBDKANrytr9YmAPgMTqFupuTLagRJgyfM3Pz74rqheu3UmO0gnzF79ZxZZXUS1vOb7ecT3/AJY4B0BBg9G8hb+nfE61ODJaLztfqe3x26jEajSTtIMdIjqJ/hiPkN8AiphJtabT8u3qd8OauYCELt+gGw/SP6dUymxBIiLEHr6ERO/TfBNGgzvIJ94FiTbvbc6gbR0BHlMtDIVAaFSdwSd/xC2r+vyPU47xGlI8VWtsTNxAgR2vPz9cNa+WDKV7bdSI2798UZDKaFOo3IuOgj1G/n5YnV1CgWRmEhrOs9LdLx2NhGE7AgkEQRb+n154LzNJqLyDbdT5dR9eRwPnH1OzbEnbcCLR5+sYpADn/H8v54g4+P0fnix2A9N/h9RitvTywyStv7fXwxFiPq+3+cT+Fvr/ADiBa/f66YBjH7Pe0e0A5Y0xWgwapGiNJmZtttj0DM1+MCtmXUZRGK0hUlm90eJ4cFuYky1iPTrjzDKHLhj7WrtRA5hTIDEgNp94wLxjSZqhwdalYNls41l0LFVeYhterUS+5X3rduuJfIgv7QJnxUC1Ey9JvCUAUithzRBEQfTaBfCWjTGWAZyrVdkUQQsfiJ/QeR+FHEW4dK+EmYK+GvvxMxffod7SL2xTTq5QbJWH/T/XE0eZm9t/o9I9o9oPtFCKOdpctSnsr9DaIhv4TtPUEEd+zfGszmTpoihTkSWKGNIKQkAmZYjtYNeBipHLcQQmNTUabTHUipLAenpjPfZOnScDxqLVgEsiozdRcwRAClxJsCynDs2xu5I08Zw8Tc+05ZcyKMGsULUlWfcUkjmJ7fwmcZvijVTmKhr5qnmW0UfvKJUrH3xiQBeQbEXtcRhmaGXObM8MrVKPhSMr4cuDJ5yGcQBtad4HmiD0zXqlMrUyvLQ1UnLOZ++vzKreVwZOGjsiS08qqREAwNxFtU9BMDz5TPTE6jTcgjtfYQPXy+ePqkWkgiCTb3jaSQCb3geXrg9sqWSGMtBMm5k3O9z/AHxTdFioArNgPlEwd7Ho22xmbyQK3gel+nzAk7jztLYaZnKjQxjUdMmNzJJJH5n5emKKuWBKIPxiSeh3gbm3xOw3jBYhbMiwk28x1Plaen0JU6zTyxPw6d+/X01HFlUoRZb3Ez8DAP1bfF6ZRSoJQsCtyDETHmJBIHoO+E2B9R4sxgMNRPwnb+v6Yi/F/wCFRtbUbWgg/wBsQ9mX70wSEAO+8z32uCD2gY5UpqUaoikaWFid79R0kHYz+uFSGB5rNs5lptcDb6PScBssdpHb6/TthpXp00C6wSWAaQR1nfv1sP54rpZcOjshM6gqgkXBAJnYd/XDsQvm/Xe14g4rK+Xr+Ux5YOzmTNOlqb3tUQDIi5/li2pw9fGanfSF1fKOo3944LChTHpiBXvhjnciFUkK6ERapE3IHS0dPhhcYwAw/wCzVWsuZBo1qdCpBipUOlVsZn1x6BVXii1s1qz+UpMFpayVcSIqaAL6wRzSD3G2PNuHCmahFbLPmUK/uqZcMTeCNJBsd/I41CrkPGrJ/omaIApwpy9SaU69TsgYkK245ubQ20Yl8gS+0VTPCovjZ3Ku3hJDIwiDMdN9/K+FQq5j/wA3Q/6l/pgHiuSQ1R4WUq0VKLFN0eZIuZIuGMkHHMxwYqCQAwG+m5E9wPORPlibR5uWFybr7HoOTtnae/7il+QqnoO4/LrhN9hy8Dw8wtA6QNbKG/FThQNQ3aCTOyEwYODc1xA0M0jlA33NMaDIkc0ifw7iDBgxgvIVMkXY0sjUqiDyswkKSoOkA6QSW0aZA5l3mMUjTEvWT76kWp1TxF/+8qdKqKXNmzSplCJtTAaoDMdQbxtGEGbq1KlerrziZ2Eo/eAQDPjWja1/+rD2ii+21F/0kuPBEZSaVhN6hLxcyLRN27XR5sk5mt+xeyHTQBpay/8A44UglQbiBt0jDR2xOs7EGRsCIG148ouTv1iL4uJqEBokDpquRBEQbyLn4QQcUmhAMecxawgAj5kb/wA8E0nsjBQzHVHkSVmdzcx13w2UCeOwVtotJ9QRNjBEbR5469Oo0Ej3OWNrDeb7i/eJx9TA8NxO+kyQJE6rx5xJ+pi1JmpqVYDSG1Ht1E+RB2wxFT1XZWBVSFEkgd+k9Z7/ABx8+shKkDkAOqZ/imLyALA/HH1FyEqAkxoJtf8AEARfbqCO+LIOnUY0+G4DT7pkbG8gmPl54QylBUIarCEMsmY/SZPW2OVKjmmW0AKd4Gk+sz36/wBsfZx00JKX8MENOw5yfX8t8WVU005iAtKC/UGbr8/0whFX3mlWZEK6RDHoBBkCbb4GqM4pNNMBKhB2tawAE7WGOvyUj0aoxHmFT+RJmfTfFjo4oF+Y61USBZEElZ7kzuNp+YMFqo/hDlGjWWUjz39AbQTvGPnzzay8DURpNiB089/LBedXkapI0PSpoLzJF4i1xDX9cJy3XDW4iMGwk2tc+g/lviB9Pr6OJD6+W/64iY+vr1wwCuCGp400syuVeLVn2WzSDY7iR8cbTO08z4uYB45l1XTTJUU00uCHiE1kCO4JkkTtjE8JWKw/ZGzlrUFnn3vygmBvtjcZnKjxq+n7Plwq0wBUeknhgK0mxKAGxsfwmcQ+QM3xniVdK4R857UmhZZbKylbr6iY8yLxhlxz7VJVqCuiRUKhYIgCIkk7xtAGwAvgPjSurqBwXwD4anTqNyZ5rDr2N7XjC5tNT7p6PszsJpEkkMeoMgeXz6WmHGzinOcXJI3+biupymeYUsxSEU6rCxXzPw62OxvGKshwfwG1VM5TUcoOhFkw6sLs2lACNRaD7trxJ/EzUULRzWWOaFMfdV0vKdmixItfY4H4UiK4NHhulwIbxdK7lZCnoxPKLSZm2NBxa1rfv5foBmM25bi4pzTg5taaKWa3IQxJAB6TNumErkLWrBc42bGmhFVg8wfH5SGJM9r9cP6WsZ5xT4ZSZ/BgZR3pKqqIhhysC0ESLG+8RhHXp1BmKwqZRMq6rR+6p7ARXuBcSfj7uBHVEk9MgwGAidB1WN5B6d42nrHTE1y+rURddR7XEi+4A2P9McqU+n8UklbCSARe/UuB2AvJsOigTcC6ghrbe6D8ACBft86KKjRAp6vDBhWLS3UX/r6YHpryux5gBufxMQQCf1+eDZhATSJCgzsAB1ib25pHSB6YEZjo09QS7MTcsbMxmesSZm53mcAzqU1CSUPuFi0mRc289vLfpioFPBJKAlYWQxFzq77RH5jHa5ZlBCEKqhTGxiSbTv8AHedulShhSJAldSkMDMadQMWk7i9tj8EInRypgFSoYiZYExuQAJgWuSe48ziDrNMFgtuYaZAEaNakRpLREER7pBHbpqEqVaYS2qAwvsGn8V2hlMwbzbEK7sFKgM3Jq1EBeQwAQBeDCiSdoEbyDAGJjyFgL6etvL+pmO0HkzMmb3P63jf9MSDD+u3xAkRNjHriLiBO9/yH+DfDEVutjvvYifnfbpis9T9X7+mLDMA7z/KPqb9fjBhf8/j9fpgAgdvr1/njk4l0ib/X+cRA+vXAII4RUHjANmjlVCx4wXVo9+0AidUkbjfGozUCrXFT7QwQKd0pJFSA8CFqeHy3Eg/iE9MZbgik1uTKrmjFqL7NZr/Df543DPmS9crwTLC1OddSkQkBuYEKFMzJ0gRF5tEMbMvxjQWUDi9StyLzFGHe1nn53vfA1ZtFMLWY18vUulQCGVuovPnYn+Yw4+0NPMh11cLoUyKS8qAEGJvynfp1PrbCpHVUatSXXl3/AH1H/wAM9x27g229CEebl9t/5/V4npBpEKTl+IjwV/djTrKLAMXM6dhcdhil6aratxGw2FOFgkgS0NcKBrX/AGWNzi/N01aSOFgdSSUN4Ooi9xdTNvPFmUy1ST4PD0QgCQ4QhrodEi/vACYuGMxbDN4P1ufv35iIVMuc1UL8Vr06Rpge1CqFdmn3SNPuiSdPSxm+Fa+H4tfw8zVzKkUJqVdWrVGY31GY6D/ccafLe2DP1AmSy5reDDUS+mmElYjlI1ekg6unVFnqdb2muK1CnQqgZchKS6UA01zJAJW8QRPQeeGjpiQ0zzADlMRB/wByztBbSQBN9B3xYqABD0XUTMDcC3RZMgR59OodY/hEbLYi53kdgQYHT3h8BM7xdaLaY5gd1idrEt1iTY9z8K5KGJpgLBXludUXXrt8rdbfGmnUOlwQPdaRFgwKi286do9OuBqNZSnIbCwIsZ6CCbdvltN+NYwQIi4EwJAkQDe1unS5mxQw80gEIN9KtqYmymTKnzm3wPbFM8ockQEZb9CxEg/ND074EYDcAz0uJvIPQXHLAAAOrpsaGEsWjcnlHbrHSBfz2jCoRailUdJgKFPkCWhjsDuD0HTFuYP3QAsQiMYESvMB/wBNzHc4W1V+B8iYPmfz+eOsb7xHxiSJsCO21tpjBQyuoPQHTvftEt5/1JxFhudv7b/Xw6YmTIkT0B77tH5T+tsVaeu+GI49O5EAdLYgbxHWDYR3nr+eJss2/Py+oxU9/r637+m+ACBj68/02xwdN/8AP+MSYT/b62xCos7wfr+2ACzh2nxebMtlRH76nJZbGLBlN9t8avN1uH+PXd+N50yKelqdUAuQHkMyrDBZEALy6jvNs/8AZ7xTmB4FCnXqQYp1ANBsZJkgW3x6Cg4l4+ZNHJ5JBFLUrPrsA+mGVRqLX/CPdEYhgYfNpl3qUxlOIV6tQUl0+MZgiZpg2gDoIMT1xXTqMzNVpqEzCWr0Ts46kD5n4j/1MePtVq1DQzlKklWnllem1ACAFBK3G8gg+Uehwqymd8RPHLaK2XKFakTrmdCsB1kRPn2nCOHIrm++15Hob8TqhdQqmAd1BsJ1LMC19UAi195xLKuH0h6rC9tPvCWVgV0qZK8xGwkiRAgqBUanop1VKMUsWWJAsxEwDFpv88MclV0rNpm1gRurMvYiUFjBEbENazZTQqq5jh61j4mczNPLGlCVUd1qFrGG0jmESY29cLMmmXV665V3ekPBCmoADtW1AgDpA2Ai9sbnh/EqviZjNgo9c0SFpikbqgYiweTe23p1xj6OcarUzFVzTHiJT8MoNKuqeIrFYsY1rIFr36QkawaZyoBEbRMDe9wpEAQIJHlq3wi43wyoahZVnUdhGoHzHUneRvONNXTffrpJF5kQvaS2k2ECbxgdqgW4AsSARZSdhEg6ZE3jZlPS9IsT8NyrUgQ+5gkAAwLgfAhmv5euDpA0gwRbcxpBBF5kRHXy3GLDSgEyOWwEWsb3EkG4PSQfKDUoZARBExJ6je+2wPXyv0wwK2a45ZMwfU2Ppv6SOmKaiwT1G87Dff0/SMX9IBkWs1956zGwIPkzeeKytx1MiOhN4me9xfz8sAFWo9RsPQz0E9C36i3XFFMSnoJsLesdAdo/wbaTjljYgAR6i9jYde1jjlMQD2IkD5jf1k+V++ARFhO8SbbeoB6djE+XcnFbXInt8elx39MWEWkkEC3lcfPsD6xiIaxE2Nz8LXHoT+eEMpFMmfhPzvP11xXPr/P0/XFl7SbT2/v5x88QJEXifjew+vn8GBWe31ffFf8Af6+u2LXBmLTtB6Xj9fq2KjEW232v2j+eEBblxl9Y9orVKdIg6mpDnU30gbzNpMWnbD6vmODmtWavms3mP3Yp1DVqPJhtY1BQx0yIkbG3XCLIcQbLv4yojsoJioupTYqSR8f0xp0/+omcKZnNp4aMzUqZAUkcoMGSZ/F17YlkykorcS5BKBzBTK6/DOVKxVsRUIUOLwAuo+mFfD205bMnrNLbyL/XxwzyHE6mZrvUq6Sy5VqcqIGlFAW3pacLMh/9pmYG5o37QX/rH9MI5JtOT8PM9nz7LmMmddIB0ps+sN+NBYi1iCb9DtebZzKOdA1E3UGItI237S19rz66OlHs9fYEUqoJtPaD16Wvses2zOTI8IGDsBuYso/FG8kCPLr0YTXrM01FTSFOoy66TJBKso0VFMEnUwHujTMysE2vhHnMoWZ6klddRaqMtiHVVVqiyI1Em4I5tzY4745QAoLEkEi0gQBew2JJkwOpuMNVyWXLPSqLNRX0hG1B2B06WW8zBIDDaDM3xm9maxbyLStqMi71JYDLk6JLPTIVCEHMVVgY3BKhjsekEDNmyEp1vCYJVZqaMXQAkEgiOgg+7MecY23BMvWptqpVqFdXSooZwwBAC85NxsAOxDNjMguvDeHuFptTy+ZBp7lmZEdgGUdyWmDPKp741TNYytbg1Za3iVqfgOGyyFqqmopISZOw/wCIGx7nrYRgwGWPgt+0ELR51OpgwWLD+JvLceuNv4eY9s4iNNDXVoDxCS2lVRCPe03JNQyP+Fe11NCrW9l4SQlILTrAUQxbUWCkKrAjlF2k3IhTGCy7M83ijxh4bA5VVasNa8oBYavWQLg8sbXxUMpVL5cCiZzQ+6BKgOFIBHSBeIJG9sa2rTrLV4yNNJmq0/vZYx92gVdNrkrUmCLMNztiqr4wq8FOmmCgqpQAJGq1KmSwjlsA1pu3zLFZkBRqnx2FMzl2AqmRyMzMokdTqRhI2gfG0cPrCpSomi2vMJ4lIKVBcEEqeoixtb9I0+fr1fA41TK0vf11tLweYaAqW5jppk3jmnBtVq/tnCgy0S4y7CkQxurBVYnl5SAFYRNy2CwswNQVDSqVtJ0UnFOo02VvwgifhIHli5OE5lqqUVov4joKqLKyUI1Bt46bW2w5ZqzcP4qumkFfNsap1SVqPUCsFGkagum0wTr8saQVsy/FcpU8OktRsnKqrnSEYliJ08sQFETYntgsZ5mC3gnNqs0Vc0y8yurTqKxueUjBNTheZ8Y5bwm8UJ4mjVPJAMzMEQRh1nTUqcHrgiktGpnGLsrEQWdXOkRBCkBQZHKSemNWM5mP9akUaPjeyixc2Uk1Pf02gjQRHukYLA8sqU2GXXMlYou3hq9oLAEkQLi0nE81lKqVTRdCtUGNBsQfP+vp8dFla9VODZIClTakc0mjWZJZXaoAViOYwhM9Nr4n9p1duODxFVXELynUPdqEGYB/FEYLInLTFsy7qrZaudIBSoizuzQbk+UzA6Y5kk/Ya/8Azk6+S/Xywflcv+yZoC81hfp7+w6SOvqNsVZagRkK1r+Ov6IPz/kcTZyTlbd+9fgo+y/7yr/yKnwsMQ+zrIwbLO/h+O1PTUa6qwJHN5cwMyNjgv7KJzVv+RU/RcIaSm1pi5tIt38sPmxJ7/Q90y9UtlKpaATQqWvbad/PYdNr2IzuWEUwTY6dJBHxjveDf4eumog+xPLFoytQKWmfdE7kxfoD5+WEmWUrSFlsqm4ABAKwDsLACzRZjBucM2a9ZlNIm7fiBN16xvKxMmd5E36zgypn2FJVYkLBUbg6RbTIswAO3YAbYGqZfSsA6o6EEMeqyvWY37keWIUqQFhEEkiCd4kMYFwL36QO9hoWmuAjh3EGpSywTHKGJ0GxUDlIYAqx22hd+gj51vZ6dCxWkLapLhgFurA8hAFoWVJibziLAspOkzMxA67qIG4j08sDgSpAKmTsZ7bi5gbWPfr0dFW1sGn7Q1fFrVwELOIPKwXT15de8BbknYDH2UzlUU6FIJqFEkp72ozOzTtYG0e5vvhUBYlTYHvNrlZ2kecD88N+B11VWXUqvyshccrRGqmxHe0fER3mWy2I1tySs+zHFqw8dalMJUrJzyvKybaonSxVpGqSBqjTEYp4dxms70FhRTy0OW1MulQCG1MWMKbwttUQbCxfEuJipyvQpPB1aSGYIYCjSYUlmB5thAXcmy9StSneKOVU6iFHvuI7k622gbLN7xiU3QTk4ukydTi+vK8RYKNNeoNAIIUk2m594jSdJBgASR07xzjj0a+SdPep5YMpJOozyw1xqUXOgQCYnbAGVrDM16SNFOkDpppPKszGpp94kAFvMxEXd8eNNsq1NqRUrTaNYAioFAQU/PVG1tMz5JujSGqSuzKVeP1Tlq9Dw00V2LMBqgE3HhiYmS0yCTY3O2sTiTDidIxzU8pElmlyQJ1QZO0gT3PljL0MlTCmvWvTvpp/iqkTIE7KBcse/wAyPFqUn8Zr5mooSnRWQEQ2GoduymJvP/DTOeWWS6gFXPN/o5SFipmHbmkhTAPKJiLsNhuTvjVVuKP/AKpmHCCaeX0nma4EgajMk3iTtfGar5JvBp5Gmdbhy7Ee6lgIY9TtJ6XF5GGNLMo+azNYR4ZpEagBpU7wCdhuAR52jAL00ujF1DP1Bw/IqWJnM6yxLTJZtVwdiN4A3O84IzdU1eMu5AB1kQD2pt3n5T3xSlP9jyCk7V4MC45nn43n5YLo0v8AvR9xzH/+d8KxSySezYppwuTzXYVwfmwHzsMPv+z3h5VadR9Pi1QImSriVmI90EKrb7rcbYU8LQVaWayuoB2ql1De60NcAjrYfMHpj6txiuC2qFqCzNphp/QHriZJ8IqEscHc10KPs9Rh602PgVAY26D43np0GMvQQmBEmP8AJ+G+Nf8AZ9eaqBt4D/8Axxm8k4VlJAIlTBEg6WDQw6qYgjqCcWjHG+L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14" descr="data:image/jpeg;base64,/9j/4AAQSkZJRgABAQAAAQABAAD/2wCEAAkGBxMTEhUSExIWFhUXGB8YGBgWGBsfGxsdHh4YHRgdHyAfICggICAlHx4aITMhJyktMS4uGx8zODMuNzQuLysBCgoKDg0OGhAQGi0lHyUtLS0tLS0tLS0tLS0vLS0tLS0tLy0uLS0tLS0tLS0tLS0tLS0tLS0tLS0tLS0tLS0tLf/AABEIALAAsAMBIgACEQEDEQH/xAAbAAACAwEBAQAAAAAAAAAAAAAEBQIDBgEHAP/EAEUQAAIBAgQEAwUFBwIDBwUAAAECEQMhAAQSMQUiQVETYXEUMoGR8AYjQqGxJDNSwdHh8RVyYnOSFiVTVIKywgc0Q5Oz/8QAGQEAAwEBAQAAAAAAAAAAAAAAAAECAwQF/8QALBEAAgIBAwICCwEBAAAAAAAAAAECEQMSITFB8IGxEyIyUWFxkaHB0fHhBP/aAAwDAQACEQMRAD8AKrZScua/h1KYA1IzurCovWwA0GOYC4ItPXCHOif8Y1y59Kp0VUHhsmkQxbR5rvY8tumkRtdBx3hrUWvdCJV+4Nx8Tv54hbHk/wDQ4NqWPjr/AAQ1TbyH19emCcnW0MrCJUg+Ugg/K2Kq0d+lo+Hy9b7DHUydt74pmLaSts2PFOM1Dk0WnT0UnLLIvo3mDA1SWYCYiLyThRwbiy5eoHK6gIiIlSJg3sReCDHcXGPvs8tcsaFPw6geeSsYWQLncQ2kfEAyD0or8RcZb2rwct4WopMGSYDRpmQNMmTFj6YnSdLnkySWRS4+H1DOM8eo1yHq0m1gsYVgF2UA9yTEGdu52wqHstRtF6RN1d2BXWNgZtG55oHeJszq5fM+O+W8DKCpTQ1HAuAoAJvquQDtvgagmulSqV6NEUcy3hUzT0hwxMSQTZR1PSRuYBaVDcZuVyFvGa6agMzlz4yyrFTpVh0MWIaQQVjp0uML/Ey//l3/AP2f2xps5wpmGaylRkZsmmpapYzpEAL7vMQCom20Gbac/wD9nq0ZYjT+1EijLi5BAM/w3IF++GJwlexGj7NKg0GAmCdcwLSYtJ3tInvieY4MnjLSUhlf3WExBn4/pgihwOvOZkLOVIFbmEjVMR3Fjh9luB1DmciupPvaIdea0AMSNve8hPXCbMnHKnVPvYzFbL+PV5QYACyeyiNR6CYwZm64oIaVAc/437R09d/S+5wbSyNWnk8zVGlfDqlCwJJaCAxWLELNm7k9cQo/ZXM+MmXCL4j0/FUahBXvO30cBDjl4oUvX/YxBI+9ggWmEm/5W8sdztT2ceFTP3hHPU7AxCp8Jk+nwtbJFuG+MCug5llB1f8ABvcWHmT54YfaH7NVznK1JQpanSFVuYAaAok3j5YDRY5XwZKlSEYMyeVDFUmNVp+GCaXBavhUK0Lorv4dPmElp0wR0E9TiHEsnUy9ZqLwtSmYMGYMA77Gx/PA/gDTUk5LYY8T+zfgFhUpNSZBJGoPqWQCdgA3oYN4Jgwhq0fLDzN8VzGYgVqmoARfsNhM7YroZI1CbwBvafP8u/mMSm+oZsiy5UsSEBpb/Xef5fLE1UBKn+0f+5cMc3lNJA3kTcQRBIIINwQQQQbgzgKrCq87EKJ7DWsn4C+KTHjk1mUZcnovCeFlj4empUJUvyFVCLJC3b3mYzAsLYtyeZ5mylRVqoW0jcQWghl6gEG47iZkSeVeMNQVAkTUQmZMghmHoRB2t5HC/hrTVVuit4lQmAFEiWJ2i2JV9S5zx0lFb9fzfvFuQyILPJJCuwtdiAxVQOmpreWH3EeA1FgrTdW3amzq9ujBlibypWLEi+EnC+K+G7VFAILOYYG4ZiwnYg7GdwRgvM8YfNFq1YstOn7sGZY8oWbEzLiwtJ7k4KYoRhODi1cu6Hn2Q4XXGYk0+U0qinXIUggAAkA7tHyb0KPMitU4Ll25ZXNhQSYMz4S2iCNfWbADfoFkeMGjVFdU5tBQ3BBDbkyN46AwPPch5iqrZVMkyP4SOXB1Jq1EFTfTEEEm3WMaaTsxYNEdPzPQfY6rcU4kgWnL5XYufxqAp93upn/04R0qT+wcJqgKdOZXQpmW1uCsn8IlL2PQ+RVv9o3NetmTTYvWpmk91iG0iwjyETtB72CTiYFLL0dL6cvV8VJZdRbVqMkKIB2gD44VGjh34mvzOWrnNcXXQsmgrQalkQlmQi28LUYr36mZwHkadQrwSoKQtKUxP7zUC51GOTSqSLNJY7RJzz8bJqZmqVJbNJ4dT3YjlkqIsbA3nrtimrxWRlAdQ9jM0o031Or3vcSgtaxI64dD0d+Nmjo5StHGqYoJ+8V3ioPu7NU5eTnGk7cuDoqrnODMaKgNRCqNQ5tKamY8vKYcN1k2nrjIvxk/tdm/bNPie6Y0l2BTtd27/wBZUuOlamVqQ05RdFKyxHncyfj1wnEThv30djk5GoOH8UQ01Hh5oM7agWUjSzKLCYQqQbSXaw66PKU3HFMm5or95k/dDCIVYaOUC0qI88edJxdQuYQeJGZdXqe5YqzsNPrqIJ6wPQFp9poq5evpbVQpikghYKhSt+5hu98PSL0e/wBPtf7Jvw+qnAa6Mg1ZfNuKjBh+BfDYgReGgC+1/LG3zOUqf61UBpKDWyTaV1DsFN4/iGn0v5Y81bilM5atlSKnh1qprueTVrIUWtEcoN56nDJPtXGaXN6X8QUhRAOmNIBAvvMHfvGCitCuxlkKFT/S+HuKYIo54SSwBJ8UKFiDu5gmbaZv0F+3HBqv+oZkhRDOHA1DZhAPxIP0MJW4rTOU9i++8LXrBBQODEbi3TtvfH3HeKJm6zV6qs1RwBDBQthYSLrhaTKeHVCvkXU+E1wLIJ/3AYP4Rxc5J5pxWJBFXV7hBiVA6jlv6eowkXhFHVrepTTUAQBSIUbjoSJtJHecanM8BKUaNUFGp1R0HMhA3Jm8eVulrTlI58WCcZPRV+99+ZnK9TURy6VAhVmYG+/X+wwDmqOogSL/AEcN+C5da1VEZwgb8TCQJi5EiQO0j1GJcdyZy9SGADpUCHSIDSJMf7YBm3vAETg42OeGHJlfppPtDLjNW1C//wCNv/fi3O5GrWZspQUaUAZpIGsnQAWJj8TKAv0B+PU2C5ZiCAaZv0OppW8xcbHBWZ8NM7W9oq1aKkAgIxVnM01I7tF2I3JpqLY1SLhBOaT+INl/spmTXGU+7FbTrKmobLMAmFMTuJ3B6bYB4hkMxRqvQr701p6VVtQAcVAdo/gjbr82XtfDzmSKmazNfK+Gs1fEqtVNQEwPulBi+zT0IucZ+i+VL1TklcUitK1TRqDHxZupImwuO2Gj0MWOMXaLkBtFvj1Prb/DeePhTtAgbbdtiPXbt036W6ZBAU9wBcTzeXmR9HEABNiQS0ReR7sCdyQ0R1t5g4s1Bw2m4AibjvsQPSxHpjpA6kkHqO0iY79MTeoAouNrDaI09ATNvPr54+qGJE9t/qZBmO/eJwAUN1mCf59Rfzt3/PEWFreZnvt1HYR6fpPT8j8uw2jBuT4eGGokgXCifz6fQnCewCyo0n5z8N9vP9TiGr0+X1GNLQ0SdGmxvEb4jXpoQFaObbvbeMTqCjPU6UiQQBNixgSIsNycVvTKx1kWg2I23HSemGZpFGiCYXTCkg77i4sRO0wd8B5lrMrbtU1Ra1oggGxP/wAcNMAMDY79r27/AAxGZtNukn6j0xJmHqT6dfh9WxFz8P7dMMCBY73xCBcYsv8Ayjzv+WKm6/Xf+uABhwfLVq1QUKQlm3ExIUEiZIHLuJuAT8XmY+yOe+8oKJCBdQFRQkPMCTAMweWcZbJez6z7U9VKMczUiNQMNpAlWEE22xpM3n+FtUrl8/nGUhAhFaoTUjVqRnZSSqysArbWYJvESW5lPGnLV+Rfm8tUoEU6ilKiqDBsRIkbbGD/ACwRxcTUHkqx5WEwOk4X51qb1QuXrVK6lQA9T32MXBvaDYdgOu5N4jWArDrp0AgHqANQ9cQ11PLyRcW4J7Nm1LUlpMQDUyNQnWmmXy7m7MFsY6stpCyL4O4Tl88mmnT8GpSVVNPMVCb0iRoWR71wBIEkWt+ERKpbVmsqoWqBpzWWYWaDcxv15W6EwdxgDKNwzxNWrMEQWFCmGBRtyIA6c0xbcwMWdmP2l335rga0qnEX4kVVqFPNCiCQfFeiiAmx0gKGMm57mLzjM8erZo16vtbUnqGnRhqRUqVHtBgkCCd7nt54Ip5XIPXj2bMZjKLT5aa03qVC0x4lohYmGv2tbCpWyxqVFy2Xq0KYSkNFUgMZ8YsSbkg2uT06CJaOuJAL2F5J0kg3MbTJvYG14646doBDKANrytr9YmAPgMTqFupuTLagRJgyfM3Pz74rqheu3UmO0gnzF79ZxZZXUS1vOb7ecT3/AJY4B0BBg9G8hb+nfE61ODJaLztfqe3x26jEajSTtIMdIjqJ/hiPkN8AiphJtabT8u3qd8OauYCELt+gGw/SP6dUymxBIiLEHr6ERO/TfBNGgzvIJ94FiTbvbc6gbR0BHlMtDIVAaFSdwSd/xC2r+vyPU47xGlI8VWtsTNxAgR2vPz9cNa+WDKV7bdSI2798UZDKaFOo3IuOgj1G/n5YnV1CgWRmEhrOs9LdLx2NhGE7AgkEQRb+n154LzNJqLyDbdT5dR9eRwPnH1OzbEnbcCLR5+sYpADn/H8v54g4+P0fnix2A9N/h9RitvTywyStv7fXwxFiPq+3+cT+Fvr/ADiBa/f66YBjH7Pe0e0A5Y0xWgwapGiNJmZtttj0DM1+MCtmXUZRGK0hUlm90eJ4cFuYky1iPTrjzDKHLhj7WrtRA5hTIDEgNp94wLxjSZqhwdalYNls41l0LFVeYhterUS+5X3rduuJfIgv7QJnxUC1Ey9JvCUAUithzRBEQfTaBfCWjTGWAZyrVdkUQQsfiJ/QeR+FHEW4dK+EmYK+GvvxMxffod7SL2xTTq5QbJWH/T/XE0eZm9t/o9I9o9oPtFCKOdpctSnsr9DaIhv4TtPUEEd+zfGszmTpoihTkSWKGNIKQkAmZYjtYNeBipHLcQQmNTUabTHUipLAenpjPfZOnScDxqLVgEsiozdRcwRAClxJsCynDs2xu5I08Zw8Tc+05ZcyKMGsULUlWfcUkjmJ7fwmcZvijVTmKhr5qnmW0UfvKJUrH3xiQBeQbEXtcRhmaGXObM8MrVKPhSMr4cuDJ5yGcQBtad4HmiD0zXqlMrUyvLQ1UnLOZ++vzKreVwZOGjsiS08qqREAwNxFtU9BMDz5TPTE6jTcgjtfYQPXy+ePqkWkgiCTb3jaSQCb3geXrg9sqWSGMtBMm5k3O9z/AHxTdFioArNgPlEwd7Ho22xmbyQK3gel+nzAk7jztLYaZnKjQxjUdMmNzJJJH5n5emKKuWBKIPxiSeh3gbm3xOw3jBYhbMiwk28x1Plaen0JU6zTyxPw6d+/X01HFlUoRZb3Ez8DAP1bfF6ZRSoJQsCtyDETHmJBIHoO+E2B9R4sxgMNRPwnb+v6Yi/F/wCFRtbUbWgg/wBsQ9mX70wSEAO+8z32uCD2gY5UpqUaoikaWFid79R0kHYz+uFSGB5rNs5lptcDb6PScBssdpHb6/TthpXp00C6wSWAaQR1nfv1sP54rpZcOjshM6gqgkXBAJnYd/XDsQvm/Xe14g4rK+Xr+Ux5YOzmTNOlqb3tUQDIi5/li2pw9fGanfSF1fKOo3944LChTHpiBXvhjnciFUkK6ERapE3IHS0dPhhcYwAw/wCzVWsuZBo1qdCpBipUOlVsZn1x6BVXii1s1qz+UpMFpayVcSIqaAL6wRzSD3G2PNuHCmahFbLPmUK/uqZcMTeCNJBsd/I41CrkPGrJ/omaIApwpy9SaU69TsgYkK245ubQ20Yl8gS+0VTPCovjZ3Ku3hJDIwiDMdN9/K+FQq5j/wA3Q/6l/pgHiuSQ1R4WUq0VKLFN0eZIuZIuGMkHHMxwYqCQAwG+m5E9wPORPlibR5uWFybr7HoOTtnae/7il+QqnoO4/LrhN9hy8Dw8wtA6QNbKG/FThQNQ3aCTOyEwYODc1xA0M0jlA33NMaDIkc0ifw7iDBgxgvIVMkXY0sjUqiDyswkKSoOkA6QSW0aZA5l3mMUjTEvWT76kWp1TxF/+8qdKqKXNmzSplCJtTAaoDMdQbxtGEGbq1KlerrziZ2Eo/eAQDPjWja1/+rD2ii+21F/0kuPBEZSaVhN6hLxcyLRN27XR5sk5mt+xeyHTQBpay/8A44UglQbiBt0jDR2xOs7EGRsCIG148ouTv1iL4uJqEBokDpquRBEQbyLn4QQcUmhAMecxawgAj5kb/wA8E0nsjBQzHVHkSVmdzcx13w2UCeOwVtotJ9QRNjBEbR5469Oo0Ej3OWNrDeb7i/eJx9TA8NxO+kyQJE6rx5xJ+pi1JmpqVYDSG1Ht1E+RB2wxFT1XZWBVSFEkgd+k9Z7/ABx8+shKkDkAOqZ/imLyALA/HH1FyEqAkxoJtf8AEARfbqCO+LIOnUY0+G4DT7pkbG8gmPl54QylBUIarCEMsmY/SZPW2OVKjmmW0AKd4Gk+sz36/wBsfZx00JKX8MENOw5yfX8t8WVU005iAtKC/UGbr8/0whFX3mlWZEK6RDHoBBkCbb4GqM4pNNMBKhB2tawAE7WGOvyUj0aoxHmFT+RJmfTfFjo4oF+Y61USBZEElZ7kzuNp+YMFqo/hDlGjWWUjz39AbQTvGPnzzay8DURpNiB089/LBedXkapI0PSpoLzJF4i1xDX9cJy3XDW4iMGwk2tc+g/lviB9Pr6OJD6+W/64iY+vr1wwCuCGp400syuVeLVn2WzSDY7iR8cbTO08z4uYB45l1XTTJUU00uCHiE1kCO4JkkTtjE8JWKw/ZGzlrUFnn3vygmBvtjcZnKjxq+n7Plwq0wBUeknhgK0mxKAGxsfwmcQ+QM3xniVdK4R857UmhZZbKylbr6iY8yLxhlxz7VJVqCuiRUKhYIgCIkk7xtAGwAvgPjSurqBwXwD4anTqNyZ5rDr2N7XjC5tNT7p6PszsJpEkkMeoMgeXz6WmHGzinOcXJI3+biupymeYUsxSEU6rCxXzPw62OxvGKshwfwG1VM5TUcoOhFkw6sLs2lACNRaD7trxJ/EzUULRzWWOaFMfdV0vKdmixItfY4H4UiK4NHhulwIbxdK7lZCnoxPKLSZm2NBxa1rfv5foBmM25bi4pzTg5taaKWa3IQxJAB6TNumErkLWrBc42bGmhFVg8wfH5SGJM9r9cP6WsZ5xT4ZSZ/BgZR3pKqqIhhysC0ESLG+8RhHXp1BmKwqZRMq6rR+6p7ARXuBcSfj7uBHVEk9MgwGAidB1WN5B6d42nrHTE1y+rURddR7XEi+4A2P9McqU+n8UklbCSARe/UuB2AvJsOigTcC6ghrbe6D8ACBft86KKjRAp6vDBhWLS3UX/r6YHpryux5gBufxMQQCf1+eDZhATSJCgzsAB1ib25pHSB6YEZjo09QS7MTcsbMxmesSZm53mcAzqU1CSUPuFi0mRc289vLfpioFPBJKAlYWQxFzq77RH5jHa5ZlBCEKqhTGxiSbTv8AHedulShhSJAldSkMDMadQMWk7i9tj8EInRypgFSoYiZYExuQAJgWuSe48ziDrNMFgtuYaZAEaNakRpLREER7pBHbpqEqVaYS2qAwvsGn8V2hlMwbzbEK7sFKgM3Jq1EBeQwAQBeDCiSdoEbyDAGJjyFgL6etvL+pmO0HkzMmb3P63jf9MSDD+u3xAkRNjHriLiBO9/yH+DfDEVutjvvYifnfbpis9T9X7+mLDMA7z/KPqb9fjBhf8/j9fpgAgdvr1/njk4l0ib/X+cRA+vXAII4RUHjANmjlVCx4wXVo9+0AidUkbjfGozUCrXFT7QwQKd0pJFSA8CFqeHy3Eg/iE9MZbgik1uTKrmjFqL7NZr/Df543DPmS9crwTLC1OddSkQkBuYEKFMzJ0gRF5tEMbMvxjQWUDi9StyLzFGHe1nn53vfA1ZtFMLWY18vUulQCGVuovPnYn+Yw4+0NPMh11cLoUyKS8qAEGJvynfp1PrbCpHVUatSXXl3/AH1H/wAM9x27g229CEebl9t/5/V4npBpEKTl+IjwV/djTrKLAMXM6dhcdhil6aratxGw2FOFgkgS0NcKBrX/AGWNzi/N01aSOFgdSSUN4Ooi9xdTNvPFmUy1ST4PD0QgCQ4QhrodEi/vACYuGMxbDN4P1ufv35iIVMuc1UL8Vr06Rpge1CqFdmn3SNPuiSdPSxm+Fa+H4tfw8zVzKkUJqVdWrVGY31GY6D/ccafLe2DP1AmSy5reDDUS+mmElYjlI1ekg6unVFnqdb2muK1CnQqgZchKS6UA01zJAJW8QRPQeeGjpiQ0zzADlMRB/wByztBbSQBN9B3xYqABD0XUTMDcC3RZMgR59OodY/hEbLYi53kdgQYHT3h8BM7xdaLaY5gd1idrEt1iTY9z8K5KGJpgLBXludUXXrt8rdbfGmnUOlwQPdaRFgwKi286do9OuBqNZSnIbCwIsZ6CCbdvltN+NYwQIi4EwJAkQDe1unS5mxQw80gEIN9KtqYmymTKnzm3wPbFM8ockQEZb9CxEg/ND074EYDcAz0uJvIPQXHLAAAOrpsaGEsWjcnlHbrHSBfz2jCoRailUdJgKFPkCWhjsDuD0HTFuYP3QAsQiMYESvMB/wBNzHc4W1V+B8iYPmfz+eOsb7xHxiSJsCO21tpjBQyuoPQHTvftEt5/1JxFhudv7b/Xw6YmTIkT0B77tH5T+tsVaeu+GI49O5EAdLYgbxHWDYR3nr+eJss2/Py+oxU9/r637+m+ACBj68/02xwdN/8AP+MSYT/b62xCos7wfr+2ACzh2nxebMtlRH76nJZbGLBlN9t8avN1uH+PXd+N50yKelqdUAuQHkMyrDBZEALy6jvNs/8AZ7xTmB4FCnXqQYp1ANBsZJkgW3x6Cg4l4+ZNHJ5JBFLUrPrsA+mGVRqLX/CPdEYhgYfNpl3qUxlOIV6tQUl0+MZgiZpg2gDoIMT1xXTqMzNVpqEzCWr0Ts46kD5n4j/1MePtVq1DQzlKklWnllem1ACAFBK3G8gg+Uehwqymd8RPHLaK2XKFakTrmdCsB1kRPn2nCOHIrm++15Hob8TqhdQqmAd1BsJ1LMC19UAi195xLKuH0h6rC9tPvCWVgV0qZK8xGwkiRAgqBUanop1VKMUsWWJAsxEwDFpv88MclV0rNpm1gRurMvYiUFjBEbENazZTQqq5jh61j4mczNPLGlCVUd1qFrGG0jmESY29cLMmmXV665V3ekPBCmoADtW1AgDpA2Ai9sbnh/EqviZjNgo9c0SFpikbqgYiweTe23p1xj6OcarUzFVzTHiJT8MoNKuqeIrFYsY1rIFr36QkawaZyoBEbRMDe9wpEAQIJHlq3wi43wyoahZVnUdhGoHzHUneRvONNXTffrpJF5kQvaS2k2ECbxgdqgW4AsSARZSdhEg6ZE3jZlPS9IsT8NyrUgQ+5gkAAwLgfAhmv5euDpA0gwRbcxpBBF5kRHXy3GLDSgEyOWwEWsb3EkG4PSQfKDUoZARBExJ6je+2wPXyv0wwK2a45ZMwfU2Ppv6SOmKaiwT1G87Dff0/SMX9IBkWs1956zGwIPkzeeKytx1MiOhN4me9xfz8sAFWo9RsPQz0E9C36i3XFFMSnoJsLesdAdo/wbaTjljYgAR6i9jYde1jjlMQD2IkD5jf1k+V++ARFhO8SbbeoB6djE+XcnFbXInt8elx39MWEWkkEC3lcfPsD6xiIaxE2Nz8LXHoT+eEMpFMmfhPzvP11xXPr/P0/XFl7SbT2/v5x88QJEXifjew+vn8GBWe31ffFf8Af6+u2LXBmLTtB6Xj9fq2KjEW232v2j+eEBblxl9Y9orVKdIg6mpDnU30gbzNpMWnbD6vmODmtWavms3mP3Yp1DVqPJhtY1BQx0yIkbG3XCLIcQbLv4yojsoJioupTYqSR8f0xp0/+omcKZnNp4aMzUqZAUkcoMGSZ/F17YlkykorcS5BKBzBTK6/DOVKxVsRUIUOLwAuo+mFfD205bMnrNLbyL/XxwzyHE6mZrvUq6Sy5VqcqIGlFAW3pacLMh/9pmYG5o37QX/rH9MI5JtOT8PM9nz7LmMmddIB0ps+sN+NBYi1iCb9DtebZzKOdA1E3UGItI237S19rz66OlHs9fYEUqoJtPaD16Wvses2zOTI8IGDsBuYso/FG8kCPLr0YTXrM01FTSFOoy66TJBKso0VFMEnUwHujTMysE2vhHnMoWZ6klddRaqMtiHVVVqiyI1Em4I5tzY4745QAoLEkEi0gQBew2JJkwOpuMNVyWXLPSqLNRX0hG1B2B06WW8zBIDDaDM3xm9maxbyLStqMi71JYDLk6JLPTIVCEHMVVgY3BKhjsekEDNmyEp1vCYJVZqaMXQAkEgiOgg+7MecY23BMvWptqpVqFdXSooZwwBAC85NxsAOxDNjMguvDeHuFptTy+ZBp7lmZEdgGUdyWmDPKp741TNYytbg1Za3iVqfgOGyyFqqmopISZOw/wCIGx7nrYRgwGWPgt+0ELR51OpgwWLD+JvLceuNv4eY9s4iNNDXVoDxCS2lVRCPe03JNQyP+Fe11NCrW9l4SQlILTrAUQxbUWCkKrAjlF2k3IhTGCy7M83ijxh4bA5VVasNa8oBYavWQLg8sbXxUMpVL5cCiZzQ+6BKgOFIBHSBeIJG9sa2rTrLV4yNNJmq0/vZYx92gVdNrkrUmCLMNztiqr4wq8FOmmCgqpQAJGq1KmSwjlsA1pu3zLFZkBRqnx2FMzl2AqmRyMzMokdTqRhI2gfG0cPrCpSomi2vMJ4lIKVBcEEqeoixtb9I0+fr1fA41TK0vf11tLweYaAqW5jppk3jmnBtVq/tnCgy0S4y7CkQxurBVYnl5SAFYRNy2CwswNQVDSqVtJ0UnFOo02VvwgifhIHli5OE5lqqUVov4joKqLKyUI1Bt46bW2w5ZqzcP4qumkFfNsap1SVqPUCsFGkagum0wTr8saQVsy/FcpU8OktRsnKqrnSEYliJ08sQFETYntgsZ5mC3gnNqs0Vc0y8yurTqKxueUjBNTheZ8Y5bwm8UJ4mjVPJAMzMEQRh1nTUqcHrgiktGpnGLsrEQWdXOkRBCkBQZHKSemNWM5mP9akUaPjeyixc2Uk1Pf02gjQRHukYLA8sqU2GXXMlYou3hq9oLAEkQLi0nE81lKqVTRdCtUGNBsQfP+vp8dFla9VODZIClTakc0mjWZJZXaoAViOYwhM9Nr4n9p1duODxFVXELynUPdqEGYB/FEYLInLTFsy7qrZaudIBSoizuzQbk+UzA6Y5kk/Ya/8Azk6+S/Xywflcv+yZoC81hfp7+w6SOvqNsVZagRkK1r+Ov6IPz/kcTZyTlbd+9fgo+y/7yr/yKnwsMQ+zrIwbLO/h+O1PTUa6qwJHN5cwMyNjgv7KJzVv+RU/RcIaSm1pi5tIt38sPmxJ7/Q90y9UtlKpaATQqWvbad/PYdNr2IzuWEUwTY6dJBHxjveDf4eumog+xPLFoytQKWmfdE7kxfoD5+WEmWUrSFlsqm4ABAKwDsLACzRZjBucM2a9ZlNIm7fiBN16xvKxMmd5E36zgypn2FJVYkLBUbg6RbTIswAO3YAbYGqZfSsA6o6EEMeqyvWY37keWIUqQFhEEkiCd4kMYFwL36QO9hoWmuAjh3EGpSywTHKGJ0GxUDlIYAqx22hd+gj51vZ6dCxWkLapLhgFurA8hAFoWVJibziLAspOkzMxA67qIG4j08sDgSpAKmTsZ7bi5gbWPfr0dFW1sGn7Q1fFrVwELOIPKwXT15de8BbknYDH2UzlUU6FIJqFEkp72ozOzTtYG0e5vvhUBYlTYHvNrlZ2kecD88N+B11VWXUqvyshccrRGqmxHe0fER3mWy2I1tySs+zHFqw8dalMJUrJzyvKybaonSxVpGqSBqjTEYp4dxms70FhRTy0OW1MulQCG1MWMKbwttUQbCxfEuJipyvQpPB1aSGYIYCjSYUlmB5thAXcmy9StSneKOVU6iFHvuI7k622gbLN7xiU3QTk4ukydTi+vK8RYKNNeoNAIIUk2m594jSdJBgASR07xzjj0a+SdPep5YMpJOozyw1xqUXOgQCYnbAGVrDM16SNFOkDpppPKszGpp94kAFvMxEXd8eNNsq1NqRUrTaNYAioFAQU/PVG1tMz5JujSGqSuzKVeP1Tlq9Dw00V2LMBqgE3HhiYmS0yCTY3O2sTiTDidIxzU8pElmlyQJ1QZO0gT3PljL0MlTCmvWvTvpp/iqkTIE7KBcse/wAyPFqUn8Zr5mooSnRWQEQ2GoduymJvP/DTOeWWS6gFXPN/o5SFipmHbmkhTAPKJiLsNhuTvjVVuKP/AKpmHCCaeX0nma4EgajMk3iTtfGar5JvBp5Gmdbhy7Ee6lgIY9TtJ6XF5GGNLMo+azNYR4ZpEagBpU7wCdhuAR52jAL00ujF1DP1Bw/IqWJnM6yxLTJZtVwdiN4A3O84IzdU1eMu5AB1kQD2pt3n5T3xSlP9jyCk7V4MC45nn43n5YLo0v8AvR9xzH/+d8KxSySezYppwuTzXYVwfmwHzsMPv+z3h5VadR9Pi1QImSriVmI90EKrb7rcbYU8LQVaWayuoB2ql1De60NcAjrYfMHpj6txiuC2qFqCzNphp/QHriZJ8IqEscHc10KPs9Rh602PgVAY26D43np0GMvQQmBEmP8AJ+G+Nf8AZ9eaqBt4D/8Axxm8k4VlJAIlTBEg6WDQw6qYgjqCcWjHG+L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4656"/>
            <a:ext cx="16668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19" y="548680"/>
            <a:ext cx="28194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8" descr="data:image/jpeg;base64,/9j/4AAQSkZJRgABAQAAAQABAAD/2wCEAAkGBxAQEhUQDxAVFRUVEBUVEBYQFxUVFxUVFxcWFxgYFhUZHSggGB4lGxgWITEhJSkuMC4uFyAzODMsQyguLisBCgoKDg0NFQ8PFS0dFR0tLS0tKys3Ky0tLS03Ky0uLS0tKy0tKy0rLS0rLSs4LSstLS0rLS03Ny0tKystMTcrN//AABEIANMA7wMBIgACEQEDEQH/xAAcAAEBAAIDAQEAAAAAAAAAAAAAAQUGAgQHAwj/xAA3EAACAQMDAwMCBQMDAwUAAAABAgMABBEFEiEGEzEiQVEUYQcjMkJxM4GRUsHwgqGxFUOi4fH/xAAWAQEBAQAAAAAAAAAAAAAAAAAAAQL/xAAXEQEBAQEAAAAAAAAAAAAAAAAAEVEB/9oADAMBAAIRAxEAPwD2+lKUClKUClKUClKUClKUClKUClKUClK1jqnrqysNyu/clURntR437ZDgNzgEYBPGT9qDZ6V45F+MU6ySFrRHiMmYRuMUiR/D8OGbwfb3+1bvpP4iafcY/MaLJRV767QztgFVOTkqSM5x5B8c0G2UpSgUpSgUpSghqVTUoFKUoFUVKooLSlKBSlKBSlKBSlKBSlKBSlYPqLqyzsFYzyjcqqxijKtKQzbQRHnOM+/2PxQZyte6j6zsbDInlBdSm6KLa0gDnhimRxgEn7CvL+p/xMu7gmO1/IiDyruXDGaJhtQncuYzjLce5Hxk6MQTjcSxChQXJYhRwACfYVRuXU/4k3l36IfyIwZVbaQ/ejcFV3hlyMLk/wAt9hWkrGBj7AAfwBgD/AH+K+mKYqD54rt6bePC4ZXKcghhnMbZH5igfuAz7HIJGPGPhioRQe7fh51StxGttMwEqqBEHk7kkqKikux2jznIPkjPnaTW61+aNB1N4XBV3U7lI7TsjyAMh7O7kAErkZHB85BxXvnSvUMd9FuDJ3VC9+ONi3bZskAkgfH9iCPY1Rm6UpUClKUENSqalApSlAqipVFBaUpQKUpQKUpQKUrqalqUNsncnkCLuC5bPlvHj+/+KDt1i9d6gtbKNpLiUKF2lgvqfDHAOwc4z7+OK876n/FFyTFZJtGZEkeTzjGFaMq3B8nnwQK82u7iSZu5PI0j7Qu5ySSAABknz4FWaN66l/FK5mJjslESCSRS5JYyxldqsvAaM/qbjken4NefuWYhpHaRgoUNKxdto8LubJwPirTFKjjimK54pioOGKVyxUIoqUpSg41tXR/Us1rIGViQD64jIyRtuCI00vBB2qBnxjAb2bOr4qxuVIZTgg8Gg/T2m6hFcRrNA4dGztZfHBII/sQa7NeQ/h91Z2WCSviFsKe5IdtuEVtscaEZOcEjBOQMHkGvXUYEAg5BGQRyCD7g0FpSlBDUqmpQKUpQKoqVRQWlKUClK4ySBQWY4AGST7AUHKvlcXKRjMjqo+WIH/mtS6m69gtgVjIZygZDjcDkkfpyCPBPOAeOeQa8s17qm5u2Ys5VC+5VBJ2nbt4Pt7+MecHOBVmj0Hqf8SY48x2oJYh1Ynho3U4HpIx8+fg/bPl2ratPdOZJ3JLBQ3gA7fBIAH/AK6YFMVbiOJFTFc6mKg44pVqigmKYq0qK4kVK5VCKDjUrtWdhNMSsMTyFVLMI1LYUcknA4rbehekra/t7h5JGWZW7cPOEVmUFGb3bLZXH++KDUrbT3dRKwKwiVI5JipKRlvnHnA5wPt8it81XpJYQ1jaWRmkaJZJb65IWJFzuzEQdqcqR5z87hzXf6RsHSyFtdRqlvLJeJfNKyp2pFaOOLBPltytjHxn4zj+q7qKOzl0ue4l7tpJF9MXUj6hCoO1lUkELk4J8AJ75oNCsroxNnkg8OoOMj2wfGQeQfYj+a9m6C6oEg7E0u4/qjkkcFpN7sAAuAR4wQfDAj3WvEayug6o0LqO4UG7Mb8HtOeN+CP0kcNgg45yMVR+kqVgek9cFzGFf0yJhWV3RnJCqSSF/kHPgggjNZ6oIalU1KBSlKBVFSqKC1HYAZJwPcmrWmfiprJtrQRoQHnfYPBwi+p2AP/SM+26g7XUXW9taZAIdgwG3OCQV3ZXg7hgjnx6hz715drfW13cnhygBfaRgPtY+OOBx8cjc3ODitckcsSzEsScksSST9yeTXGtVEP8A+0xVpUEpVqUDFQ1a7j6VOEhkMeRcFhb7SrFyrBThQcj1HHNBzttEnkha4ULsUMeSdzBc7ioxjjDeSM4OM1jq2HULC5tITGbqA+srNBC6ySwkghg+F9AwSDhseojnJrX6CVKtVFJIABJJAAHJJPgAe5qK41k72wgjiDC5DysUIWNTs2kZOWPPuvkA5DDHGR3NH6ZeaTtTyrayHb247tZImlBPOwsuP48kn2965db6GbS6kVIHjgyogZgxVgEXOHPk7gxIznmgyn4Z6nNayNIUf6SQrHPJj0RuTtjfJ44Y4PwGyfArZdRmto//AFBHZbS87IZgCFjmeM9yC4hzxuLEZXzu+cZPmd3q9xLFHbySsYol2xx+FA+4H6j9zmvlf6hNcENPI0hVFRS5zhV8Af8AOfJoMl1dr637pII2Q9te+pbKNNgK0iJ+3IAGfJAHxzhJZGYlnYsT5LEkn+SfNTFSglSrSg2jo/XXidQpxIowhCKzPGBkxjOPWADt555X3Fe5aTqKXMayoCAwzhvIHOMj2zivzL/HHwRwQfkH2r0LobqkRMXYqozm7wpJ5J/MXBwqszAN4CsQfBqj2M1K4xSB1DDOCARkEHn5B8VyqBSlKBVFSqKC14b+Meos15FIrq9sEaDKciO4Dv3Ax+fSB/0H459xYcHBxxwfivKNf6dDNJYTbjHctI9s0jACOfc0k0xHkAu67Rk5xjDZq8R5xSutaF0Z7eX+pExRvuBwCM+3+xFdmgUq1KBXN4WChypCsSFYghSVxnB8HGRn+ayeh6TcykTQ2jXCRuDIuMo2MEofnI9hk8+K9ClsYpkFtEAIrg/V6VvGFhuU9Utsy/tBO47fYGQftFBo9j0ncERzXMbw2zOgklO0lFc4VjGTuCkkDcRgZz7VtdrbW0F2+krEIn7cJtrluXa6jHdWTJHCsxI25x6SMeoivsuqQ24NxcSQyLcwEalFw1zJOcoYBETiOOMZHJ+c5zk6N1Bqs1wIe7GyrHGUt3kUiSSLOVLueHIG3ke+T70G23PWfaWTuztJK0UkU1qtvHHCsxyrs8vJkUc+Cc/bPHm4FbXYdNWyQxTajdmATjNukaF2KcetyAdqnI9vB8+w+mgaVAFvZ41W9NqE7COrKjqzENK0Xlgqgnb9j9jUGL6b0CW4YTEKsEbbppZ89kBMMytjk5HGB8+RW8LBp8V3b3luO1b3UNwqTqcCG4YAD8thiLaFkx92bIAWvlb6hZpbRSSxC3t9QimjuYowdqSRcLPCo8A+MAe6fBzpWn9RXVtFJbQTYikJzlQfI2kruzt3DzRW3dTXghSEXLg9i7je0iEwuZpEV90ks0zZIDAYVRgDI4OBjUNZ6kuboyhpXEUkxk7O8si5OQPuB8eM84rDYx4qigGpVqUCoatSglSrSglfW0uWidZEPKn38Ee6t8gjg/zXyqUHrnQPU8aKsbuBE2drSO7OHCj8o58sAM5/cvJOQa9Jr80aTqBgfOTsON4XGQRna6Z4DoTkH+R717Z0X1B3l7UrFmABErsuJd/KlB5IIPjnBDA+BkNrpSlAqipVFBawfVOjR3MRD8DMZkKjLlI5FlCr/LKoP2+cVnKUH5+630yaWJdQKn6q2SOPU1wERd0cbqqD3KhxkA8Angba1+GUOoZfBHFeydUaX2J0mSNWSRxC8bliJZLiS3QzSgZBEccZ/UCMCvHNT08WNyYEfuQSeu1lGdrAgZVWPnBIH91P7qqNi6f0KKWGS8unkWCORYwtuoaWSQ4O1c8KMEcn5ratA0+yike3kguDBdNEtu97B2wJRuYKZRtOCwUAYGT/AJOrdGa3Nby9pbz6aKQ/mOY1lUEDg7SOD7Z8eM5xWZ13XhHazWz6gb6ad4yGQYjgVGDZQ/6iQOF4GB4xyGUtZBFbxRs0Frd2skyKLx5EgAZyWmgXxO2CAMk4yfnnWta6qYGaG2cvEblJ4Zpc91ZUA3yJ4C73BOMYAJGBnjqQx6hq0mC7SmNeXlIWOJT7scYXOPYZOPfFZvT9HtbPF/HcxXiW0yLeR9vhQ52h4iSd5UnIPvtOCPFBgumdFfVLkxtPtYq0kjyZdmAIDY/1H1Dya+/Wl5N3WtZowrRSZYg5D8Hay8DapDE85PIyTivRjp9qdSjmiKxSuhfb/wC3eQSIQWQjjepIJHvgH3yNE6zvYZolWViL22mktpOCe9ChIVy3jPjz7lvtUHYK2+qWlun1MVvc2sXZIuG2JLEMBSG+QB7fJyOQa6+t62totrBp9wGktkkE08IAV2kKkqOMOBtHJyOF9xxp9Ko7mqapPdP3LiVpGxgFscD4AHAH8CunSlBDUxXKpQSpVqVFKlKUEpSlBKUpQSs103qxhdVOzKlmgaTJVJGx6XAz6GKjPHB9X3rDVDRX6K6V1xbuMjJMkeFnJXaA/IK58EgjBx58jgis3XhPSWvsjq7GSSSLnYJMCVeFDEeWdATkcllyPava9Lv0uIw6Mp4G4IwcKSAcbhwfNEduqKlUUFpSlB17+17qFQcEqVDYyQG4OP5H3ryHqrQWuIjYBH7kI36b3HVFhs4Ugj3SkgYLP3Bzj5GcCvZq1DrTSEx3/SiiRJbpvX3JFiIZYV28gOQM4+M1R4Lp9zvX1cMp2uD5yOK2foiwgub2GC4BKOW4BK5IRmAJHOOPasb1lYmKRL5VVTKkZvYIUIW1ZkQqjcYDYIB4HOPJY19Om70Q3VvNnCrPGzH22bhu/wDiTRG7WNkLCX/1CxYz2RZor2PG6SBc4dZE/dsPOfOPPB3H6azqqaXOlslpAbCVFc7V7jTowwWLseWX2HjGPkYxGvdb3KXbmyuFECOwiWNAI2DfqZlI9ZLEncfjI884Sz0a9vUluEUyJEp3sSBjA3bI1+wOQqjAHxwKDnq+vmSNLaHIggmZ7RpP66KfCbwfA9sc8LzxXUudInjgiu3QGKZmCMGByVPIbGdpOG88+k/FbQ1xHpdrZyRWsM0l1EZZZLld42+k9tBn08MMn/sc12dIuUe3eO+WO3s755GtDGcrbzRkAkD9ikjPnGVbgBqDDdX6NAscF9YqRbToFKkljFKowVYn3OD/AHVvkVq9bjqdzbWdhJp8V0t1JNMsjNEPyogpU+lsnLHaPH/b306gUpUoFKVKilSrUNBKhq1DQKUqUClKUCpSpRXJJCpDKcEEFSPYjxXrn4VzSzhpYpIkiDn6mEJ6+6cng+yEEMvPB3jHx4rPfAHZGC7ngBQTz/blv7V7N+CfT91bxS3dy4xcrH2o1OSoQv6mA4U+rGPIxzRHplUVKooLSlKBXGRAwwf9jgjkHn4OD/auVKDy3qHSRG0lvOsz208mGG7a93fzMoXB5IjVF9s4x7YNeUi2ktJnspyN8Z4KkMCCM8Ecf48EEe1fo/qXSe/GWQJ3VRlieXJEe4YLgD9wHINeNdYaQJoA0AAktW7VsFRjNeIixiSdv3Ebt2PPK4GMmqO3+HOnWVzO8N4rMzRkwAMVUkA7hxglscjnHB+K23p6zk0yK8lt379uAs8RGA2YWInhlX9sm30/yp4GCB5HpOosCk8TbXRgykezKcitp1jrCR5ZJbQNALiFVu09LI8m3a7KpHp44z5I54oM9r+rWluFtpYEurKUfU2eyTZJAHySgxyFyTgcYBxzjA1PqHXvqu3HHCsMEKlYIkJbbuOWZmP6mPz/APZOFFKItKlKBSlSoFKVKKUpUoBqVzjjZjhRk/b4+T8D7ngVsidLzWySzXdrITEodYz/AEnXwS00bHO0lSUBBxk54NBgLSxklDMgG1P1s7JGgJzgF3IG44OFzk11Qa3e/wBVMLrJHIiWs8YmtcW1vM0DqGUxqh2hWU703H2x55rWNcvxcTvMq7Q232UFiqhS7BQFDMQWOBjJNB0KVGYAZJwPk117Xv3UnYsozI+CeMZwASSAfHAP3+KD6Tzqn6j/AG96+ul6Hd34d4xshjCNKzEAhGP6wpI3gDknIXHkitx6Z/DyANCb5u8bqFxEF3r2Z1BYh/ZsAAZbyW4HGa37SrOW8EMrjC/TzWl7Hl0IIO0Njw7cAZI4ycYyaDV9E6et9OZmtV7stvLDL38bjJa3HDAKrZbCAeAADJn1c16N03YS26yxucoZ3eA5YntvghSrfpx4AHA9gMV2NM0qOBY/3yJCIu6wAYovgce1d+gVRUqigtKUoFKUoFaV1TpkkcvfgL7nVY5pOFS2sUYPMF+GIHB49vit1rp6vp0dzE0Uq7lPJXJUNjnBI5wfB/mg/NWvWItZlnijdLW6G+3EpBbbhTuI4IyTkcY5IGduaVu+u6J3jNZzCBZnVrhpCWMdhboYYooECnG/I8LnIJH7s151p0x5if8AUhwfuB/z/BFUd2maVKItKlKC1Kyuk6DPcK0gGyJFZ5JXBICpy+xQC0hHwoOPfFd0aCsKrcSK08e3vKsXoRodxX8yfJEbHB9C7iMHkVBhtNsJbmQQwJvds7VBAzgFjySB4FZrT9DheIK88Mc7yNGy3ErRvFIHCqggEZZy3uTgDdjyM1lJY7NDBMtwUjS2bfBcKwkKXXe/pvEMSHEgXjaQEBJ96+NrqWoXxjwY4d7iI3WChbnai7+WbbkKCuW5G5uaK1G4haN2jb9SOyNjn1KSpwffkVl7Hpi5dVlaJhF9QsU20juRjcoZmj/UmAwOSOOCeKzidMRJFteOVe8sid66j7f008LApvKsypFL6hk8jg5wax82tvbhdsubjtL3Ht5AwWWNtsLmQZWRuzujcDIYbcnIOAzc1lDDHLDHtVQBPbO8jQJcQORG8dy68u8LE+jIzngex1e+1pkKi2nlysQjmkBKpcBRtBaEjnC+nLeQq5AOc428vZJf6jkje7qufSrSMXYqvgZJNdC4uVQZY/wB5P8Aag+uK6dzfqp2r62zgBeefjjyfsK7mjaLeai8ccS9qOUuI5JAwR2QZKhwPUc4HHGTzW89MdN2dv2lK7zdrNaySTgfkXcXqAVtoxubaAB5wclqDV9J6Lnl33Gobo44JY/qYcMsvbbnKgA49hgAsd3t5r0my0b6bfaWUQ7lpPHcW36d80EhBkXcyY9gpOSePIzgZXRen55+zPdgq/0T2d9HKBmVVb0OhXAUkjOcfGB71uFnarEioucKioCxy21RgZY8mgw+ndMxRhlcB0+rNzApUKYXPJ9Snn1Z/wB81napqUClKUCqKlUUFpSlApSlApSlBqXXGkoyCVsLEk0c1wkcYZ7iSNlMSE/6SwA5/wB+PHutNOmbbekO1zHFGdSRI9sdsGjjZE48bQwB9gCB+w1+jSK8t6l0hLZn7scrWZbdc7ny97eTtBHEAMZ2qoIO3wN3vVHlcMoZQw8EVzJr56jp0lhctazADPqQBw+wNnCMwP6h4P8AY+9fWNSxCqCSSAoUEkk+AAOSftRG8z/hxPHbx3IYTkujSRW5H9E8kpIf1Nj7Y598c5DTehrOaSeFptkzRmWzjViypCwQpJuxmQbm2nOP0t5/VW19A6deJYG3vAY+GWDa2JUjYe+P0EEnHORwOMVjLbUhY3cFikMk8yILdiF9QtS6tFKXC4wql1IGASD44qK85k+r0u6QSDEkHKrnKNG+Syqf9DbmB+5PuKzF0HG23srQzxSTPcab3kP5WFxKEjJw6gsuC/pyM4bOaxf4h6815eyE4CQs0MQA52oxBJPvlsn7AgfOePTurKIZLeSURmJvqrGR8kRzpjdGQASVkXgqAffg5oO/b6YgBm1CUiQjaBeR3G2NlJ3qyR4Zjs2FBlVO5v8ATTXrhO29tcztL6IrmwcRsjRlwFMLRMcxKUAOM8bVbnOKxV/1RcEslvcTiHeHiWRstE3xG+SygZZRgjKnB8msIzkksxJJOSSSSSfJJPk0GV1PW5p3aQnYZI0WftFl7xVQu6UA4YnHPGPtWLdwBknA9ya6dzfqvC+ps4wPn4/n7Csv090hNevA95IYYJ5HiicbTiUcKjKT6CzYAz6j7D3oMM11JLlbeNn2jLMqk7R4yfZRnAya2/TOiFt+5LeMss8MMd5HEpWSKe243khgCeSBk8cMMHGa2fpeyWD6drW24S4m07WEjUs7eVSVlBzjdgliCcY8VuHTXSLQLB9TJvkte9FE6E/nW7k7VnBHJ5zgfA5orDR6LJN3oLUCOB/p77TJFBMSSDBdHYZ8t4A8ADjjnc9P0KCFpHCDMswmkU8oJsYLxqf0knJz55rIW1ukaiONQiqMKqAAAfAA8V9KIUpSghqVTUoFKUoFUVKooLSlKBSlKBSlKBWK6g0xZlEgijkliO6DvZ2K+QQxHg4wCM+CKytKD89a/piTWjRpNDtsdqtdNvaS8ujHuKRtydvqx8Dhv41bTrosM5IZTz7EEe/2Ne09c2X0si3QCyGNHj0qzjgyhuJAoLuB+rGN3/jxz5N1jYGC5eZJmuMyEXsqR7YknZmyoZeD4I5AyytjzxRm7TrzUIoZIO+XWRCoaUs0keRgmOTOQcfOccYxXa6Z/Ea8sx25B9RH+0SsQ6/YS4Jx9iD9sVpoYEZFDUHe1zUBczyXCxLF3HLFEJIBPk5Pkk5J4HJ8V0a4u4AyTiulJes+VhRmwpYkAnCqMlsDwAOSTwKDtyzKoyxrhbWlzdI8kMbdmIr35F5CBjgFucn34Hxz81s3T3QQlkSK9lw91aNNpxibKO6jcyPkZJC+QMY+/Fbt0vCbk21zDbAQ3NrLYavBEAnalQbQ7JgBRhSPbAYec81WvaX0mlqt0tvia/tUivbOVd22aHyNqZxjgnA5yQM/O5WPTjXwmdWKWtyba9snT0va3KgbgIz8kE58erHNZ/pnpFLVbcyv3ZraF4IZQCh7BPoRwDh9o45488Vs1RHXtrGONnkRFDyFTM4ADSFRtBYjzxXYpSgUpSgUpSghqVTUoFKUoFUVKooLSlKBSlKBSlKBSlKDrajbNLG6JIY2ZSEkUAshIxkZ/wCfxXjmuaYqRtbTRXn0aOIbOAECa+vXeZ5ZGxkkA4OcEcLjkkV7ZWpdZ9PySMLuygje8CdiKSeR1S3Rg2ZUUZBcZ8gZ/nGCH54aCW1dra5QpImNynBxkA/tJHgj348V8bnUlXheT8+wr2nWPwatpYIkt5u1OmTNMytJ32YDcXBYEeoZGDxuPBzWHvfw4j0WCPUg5uZbadJLlWQFGhLBX2R842gltxyeM8YGA0Lp/pWe9ltxcsbeG6LrbysAyvIgPoAzwSRjJ/sDW8dL2yWCwXUMBDW94+na1Gm596sxCzFTyw3Mh4HPAAGMVsFv0k84ubOElLVpoNQ0e6j2ukMhx6QpPsQSAONrHkZFegWWkwxSSTrGommCfUOoI7hjGFJGcDHNUanoXQpiVIZpMJaX7z6ZJCcSLC/qaKQEEYyzKfkD2rdYLdEzsRV3MWbaANzNyWOPJPzX1pUClKUClKUClKUClKUENSqalApSlAqipVFBcUxUpQXFMVKUFxTFSlBcUxUpQXFMVKUFxXCWNWBVgCCCGBGQQeCCPcUpQWOMKAqgAAYAAwAB4AHtXLFSlBcUxUpQXFMVKUFxTFSlBcUxUpQXFMVKUFxTFSlBcUxUpQXFMUpQ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84" y="4926613"/>
            <a:ext cx="2022815" cy="179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6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Microcontroladors (també </a:t>
            </a:r>
            <a:r>
              <a:rPr lang="ca-ES" dirty="0" err="1" smtClean="0"/>
              <a:t>Arduino</a:t>
            </a:r>
            <a:r>
              <a:rPr lang="ca-ES" dirty="0" smtClean="0"/>
              <a:t>/</a:t>
            </a:r>
            <a:r>
              <a:rPr lang="ca-ES" dirty="0" err="1" smtClean="0"/>
              <a:t>Raspberry</a:t>
            </a:r>
            <a:r>
              <a:rPr lang="ca-ES" dirty="0" smtClean="0"/>
              <a:t> PI)</a:t>
            </a:r>
            <a:endParaRPr lang="ca-ES" dirty="0"/>
          </a:p>
        </p:txBody>
      </p:sp>
      <p:pic>
        <p:nvPicPr>
          <p:cNvPr id="6146" name="Picture 2" descr="Bo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70707"/>
            <a:ext cx="4562872" cy="25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igsys.upc.es/ed//CSD/units/Ch4/U4_03/imgembedded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8547" r="15557"/>
          <a:stretch/>
        </p:blipFill>
        <p:spPr bwMode="auto">
          <a:xfrm>
            <a:off x="811062" y="1310916"/>
            <a:ext cx="2736304" cy="26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733284" y="2906811"/>
            <a:ext cx="6389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  <p:cxnSp>
        <p:nvCxnSpPr>
          <p:cNvPr id="6" name="Connector de fletxa recta 4"/>
          <p:cNvCxnSpPr/>
          <p:nvPr/>
        </p:nvCxnSpPr>
        <p:spPr>
          <a:xfrm flipH="1">
            <a:off x="6116383" y="1939349"/>
            <a:ext cx="1407946" cy="12194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de fletxa recta 4"/>
          <p:cNvCxnSpPr/>
          <p:nvPr/>
        </p:nvCxnSpPr>
        <p:spPr>
          <a:xfrm flipV="1">
            <a:off x="4583987" y="3050827"/>
            <a:ext cx="766198" cy="17815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de fletxa recta 4"/>
          <p:cNvCxnSpPr/>
          <p:nvPr/>
        </p:nvCxnSpPr>
        <p:spPr>
          <a:xfrm flipV="1">
            <a:off x="5220072" y="4023657"/>
            <a:ext cx="0" cy="10197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4"/>
          <p:cNvCxnSpPr/>
          <p:nvPr/>
        </p:nvCxnSpPr>
        <p:spPr>
          <a:xfrm flipV="1">
            <a:off x="7524329" y="3410867"/>
            <a:ext cx="766198" cy="17815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83762" y="5060094"/>
            <a:ext cx="93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rgbClr val="0000FF"/>
                </a:solidFill>
              </a:rPr>
              <a:t>sensors</a:t>
            </a:r>
            <a:endParaRPr lang="ca-E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6885" y="4875428"/>
            <a:ext cx="54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rgbClr val="0000FF"/>
                </a:solidFill>
              </a:rPr>
              <a:t>LCD</a:t>
            </a:r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7495150" y="1570017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>
                <a:solidFill>
                  <a:srgbClr val="0000FF"/>
                </a:solidFill>
              </a:rPr>
              <a:t>uC</a:t>
            </a:r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6546660" y="5192383"/>
            <a:ext cx="2144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rgbClr val="0000FF"/>
                </a:solidFill>
              </a:rPr>
              <a:t>Controladors externs</a:t>
            </a:r>
            <a:endParaRPr lang="es-ES" dirty="0"/>
          </a:p>
        </p:txBody>
      </p:sp>
      <p:cxnSp>
        <p:nvCxnSpPr>
          <p:cNvPr id="20" name="Connector de fletxa recta 4"/>
          <p:cNvCxnSpPr/>
          <p:nvPr/>
        </p:nvCxnSpPr>
        <p:spPr>
          <a:xfrm flipH="1">
            <a:off x="5754208" y="1452998"/>
            <a:ext cx="1194056" cy="6097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79127" y="1084094"/>
            <a:ext cx="160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solidFill>
                  <a:srgbClr val="0000FF"/>
                </a:solidFill>
              </a:rPr>
              <a:t>Comunicacions</a:t>
            </a:r>
            <a:endParaRPr lang="es-ES" dirty="0"/>
          </a:p>
        </p:txBody>
      </p:sp>
      <p:pic>
        <p:nvPicPr>
          <p:cNvPr id="6150" name="Picture 6" descr="Embedded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14973"/>
            <a:ext cx="33432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Presentació 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a-ES" dirty="0" smtClean="0"/>
              <a:t>Nocions bàsiques a les assignatures de batxillerat i CCFF</a:t>
            </a:r>
          </a:p>
          <a:p>
            <a:r>
              <a:rPr lang="ca-ES" dirty="0" smtClean="0"/>
              <a:t>Els estudis de grau d’enginyeria</a:t>
            </a:r>
          </a:p>
          <a:p>
            <a:r>
              <a:rPr lang="ca-ES" dirty="0" smtClean="0"/>
              <a:t>Les assignatures de sistemes digitals</a:t>
            </a:r>
          </a:p>
          <a:p>
            <a:r>
              <a:rPr lang="ca-ES" dirty="0" smtClean="0"/>
              <a:t>Recursos per aprendre els sistemes digitals (simuladors, programaris, laboratoris, prototips)</a:t>
            </a:r>
          </a:p>
          <a:p>
            <a:r>
              <a:rPr lang="ca-ES" dirty="0" smtClean="0"/>
              <a:t>Com ho fem a la nostra escola EETAC?</a:t>
            </a:r>
          </a:p>
          <a:p>
            <a:r>
              <a:rPr lang="ca-ES" dirty="0" smtClean="0"/>
              <a:t>Aplicacions dels circuits digitals avui en dia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5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455" y="44624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Targetes d’entrenament microcontroladors</a:t>
            </a:r>
          </a:p>
        </p:txBody>
      </p:sp>
      <p:pic>
        <p:nvPicPr>
          <p:cNvPr id="1026" name="Picture 2" descr="IC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7" y="662256"/>
            <a:ext cx="42195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len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4" y="4032002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9" y="1684168"/>
            <a:ext cx="32289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Y3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765925"/>
            <a:ext cx="4627562" cy="55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igsys.upc.es/ed/components/programables/img/imgmini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99401"/>
            <a:ext cx="1325545" cy="18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455" y="44624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Arduino, </a:t>
            </a:r>
            <a:r>
              <a:rPr lang="ca-ES" noProof="0" dirty="0" err="1" smtClean="0"/>
              <a:t>Raspberry</a:t>
            </a:r>
            <a:r>
              <a:rPr lang="ca-ES" noProof="0" dirty="0" smtClean="0"/>
              <a:t> PI, etc.</a:t>
            </a:r>
          </a:p>
        </p:txBody>
      </p:sp>
      <p:pic>
        <p:nvPicPr>
          <p:cNvPr id="7170" name="Picture 2" descr="U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2520280" cy="17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igsys.upc.es/ed/ET/Arduino/list_1dfr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78040"/>
            <a:ext cx="2684934" cy="17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+ Bo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25467" r="9439" b="19184"/>
          <a:stretch/>
        </p:blipFill>
        <p:spPr bwMode="auto">
          <a:xfrm>
            <a:off x="211278" y="2535711"/>
            <a:ext cx="3824748" cy="23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6862"/>
            <a:ext cx="3940755" cy="22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84419"/>
            <a:ext cx="5743302" cy="19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455" y="44624"/>
            <a:ext cx="9036496" cy="634082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Per desenvolupar aplicacions senzilles</a:t>
            </a:r>
          </a:p>
        </p:txBody>
      </p:sp>
      <p:pic>
        <p:nvPicPr>
          <p:cNvPr id="9218" name="Picture 2" descr="Microcontroller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8713603" cy="54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0175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Systems on Chip</a:t>
            </a:r>
            <a:endParaRPr lang="ca-ES" dirty="0"/>
          </a:p>
        </p:txBody>
      </p:sp>
      <p:pic>
        <p:nvPicPr>
          <p:cNvPr id="3074" name="Picture 2" descr="http://digsys.upc.es/ed//CSD/terms/1415Q2/EX/imgeqw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" y="908720"/>
            <a:ext cx="897465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Entorn de programació i simulació</a:t>
            </a:r>
            <a:endParaRPr lang="ca-ES" dirty="0"/>
          </a:p>
        </p:txBody>
      </p:sp>
      <p:pic>
        <p:nvPicPr>
          <p:cNvPr id="11270" name="Picture 6" descr="http://digsys.upc.es/ed//CSD/units/Ch4/U4_07/de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4447"/>
            <a:ext cx="5817778" cy="59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22047"/>
            <a:ext cx="3907676" cy="27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digsys.upc.es/ed//CSD/terms/00_old/09_10_Q2/EX/EX5/imgboar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558480" cy="20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Disseny de PCB</a:t>
            </a:r>
            <a:endParaRPr lang="ca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480720" cy="62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2058" y="527390"/>
            <a:ext cx="450726" cy="45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1249" y="1031446"/>
            <a:ext cx="7953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9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</a:t>
            </a:r>
            <a:endParaRPr lang="ca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9" y="692696"/>
            <a:ext cx="8496944" cy="59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</a:t>
            </a:r>
            <a:endParaRPr lang="ca-ES" dirty="0"/>
          </a:p>
        </p:txBody>
      </p:sp>
      <p:pic>
        <p:nvPicPr>
          <p:cNvPr id="11266" name="Picture 2" descr="bat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0956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atalog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8143"/>
            <a:ext cx="2952328" cy="361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33658" y="4293096"/>
            <a:ext cx="2808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 </a:t>
            </a:r>
            <a:r>
              <a:rPr lang="es-ES" dirty="0" err="1"/>
              <a:t>battery's</a:t>
            </a:r>
            <a:r>
              <a:rPr lang="es-ES" dirty="0"/>
              <a:t> </a:t>
            </a:r>
            <a:r>
              <a:rPr lang="es-ES" dirty="0" err="1"/>
              <a:t>voltage</a:t>
            </a:r>
            <a:r>
              <a:rPr lang="es-ES" dirty="0"/>
              <a:t> </a:t>
            </a:r>
            <a:r>
              <a:rPr lang="es-ES" dirty="0" smtClean="0"/>
              <a:t>monitor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467544" y="4322282"/>
            <a:ext cx="396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 </a:t>
            </a:r>
            <a:r>
              <a:rPr lang="es-ES" dirty="0" err="1"/>
              <a:t>temperature</a:t>
            </a:r>
            <a:r>
              <a:rPr lang="es-ES" dirty="0"/>
              <a:t> and </a:t>
            </a:r>
            <a:r>
              <a:rPr lang="es-ES" dirty="0" err="1"/>
              <a:t>humidity</a:t>
            </a:r>
            <a:r>
              <a:rPr lang="es-ES" dirty="0"/>
              <a:t> data </a:t>
            </a:r>
            <a:r>
              <a:rPr lang="es-ES" dirty="0" err="1" smtClean="0"/>
              <a:t>logger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</a:t>
            </a:r>
            <a:endParaRPr lang="ca-ES" dirty="0"/>
          </a:p>
        </p:txBody>
      </p:sp>
      <p:pic>
        <p:nvPicPr>
          <p:cNvPr id="12290" name="Picture 2" descr="https://www.edgefx.in/wp-content/uploads/2014/06/6-4-2014-12-24-46-AM-300x2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857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30120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https://www.edgefx.in/importance-of-embedded-systems-in-automobiles-with-applications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2292" name="Picture 4" descr="https://www.edgefx.in/wp-content/uploads/2014/06/6-4-2014-4-15-39-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00" y="1052736"/>
            <a:ext cx="51149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</a:t>
            </a:r>
            <a:endParaRPr lang="ca-ES" dirty="0"/>
          </a:p>
        </p:txBody>
      </p:sp>
      <p:pic>
        <p:nvPicPr>
          <p:cNvPr id="13314" name="Picture 2" descr="https://www.edgefx.in/wp-content/uploads/2014/06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688631" cy="38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ac.450f.edgecastcdn.net/80450F/theriver1079.com/files/2013/02/car89368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Tecnologia industrial, electrotècnia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a-ES" dirty="0"/>
              <a:t>PROCÉS TECNOLÒGIC I FABRICACIÓ, MATERIALS, ENERGIA, MÀQUINES I MECANISMES, ELECTRICITAT I </a:t>
            </a:r>
            <a:r>
              <a:rPr lang="ca-ES" dirty="0" smtClean="0"/>
              <a:t>MAGNETISME, PNEUMÀTICA </a:t>
            </a:r>
            <a:r>
              <a:rPr lang="ca-ES" dirty="0"/>
              <a:t>I HIDRÀULICA, </a:t>
            </a:r>
            <a:r>
              <a:rPr lang="ca-ES" dirty="0">
                <a:solidFill>
                  <a:srgbClr val="0000FF"/>
                </a:solidFill>
              </a:rPr>
              <a:t>AUTOMATISMES I SISTEMES DE CONTROL (Portes lògiques, Àlgebra de Boole, Simulador de circuits </a:t>
            </a:r>
            <a:r>
              <a:rPr lang="ca-ES" dirty="0" smtClean="0">
                <a:solidFill>
                  <a:srgbClr val="0000FF"/>
                </a:solidFill>
              </a:rPr>
              <a:t>lògics)</a:t>
            </a:r>
            <a:endParaRPr lang="ca-ES" dirty="0"/>
          </a:p>
          <a:p>
            <a:endParaRPr lang="ca-ES" dirty="0" smtClean="0"/>
          </a:p>
          <a:p>
            <a:r>
              <a:rPr lang="ca-ES" dirty="0" smtClean="0"/>
              <a:t>MAGNETISME </a:t>
            </a:r>
            <a:r>
              <a:rPr lang="ca-ES" dirty="0"/>
              <a:t>I ELECTROMAGNETISME, FENÒMENS </a:t>
            </a:r>
            <a:r>
              <a:rPr lang="ca-ES" dirty="0" smtClean="0"/>
              <a:t>ELÈCTRICS, COMPONENTS</a:t>
            </a:r>
            <a:r>
              <a:rPr lang="ca-ES" dirty="0"/>
              <a:t>, CIRCUITS, MÀQUINES ELÈCTRIQUES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7507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</a:t>
            </a:r>
            <a:endParaRPr lang="ca-ES" dirty="0"/>
          </a:p>
        </p:txBody>
      </p:sp>
      <p:pic>
        <p:nvPicPr>
          <p:cNvPr id="14338" name="Picture 2" descr="http://cdn.instructables.com/FBT/4OWC/HL5F0URM/FBT4OWCHL5F0URM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9055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9362" y="5476582"/>
            <a:ext cx="203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WATERING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6165304"/>
            <a:ext cx="8205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http://www.instructables.com/id/WATERING-SYSTEM-INTRODUCTION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</a:t>
            </a:r>
            <a:endParaRPr lang="ca-ES" dirty="0"/>
          </a:p>
        </p:txBody>
      </p:sp>
      <p:sp>
        <p:nvSpPr>
          <p:cNvPr id="3" name="AutoShape 2" descr="Resultat d'imatges de digital medical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ISEhQUEBIVFRUUEhQUFxQVFxQXFhgUFBUWGBQRFBUYHCggGR0lHRQUITEhJSktLy8uFx80ODMsNygtLi0BCgoKDg0OGhAQGiwdHxwsLCssLCwsLCwsLCwsLCwsLCwsLCwsLCwsLCwsLCwsLCwsLCwsLCwsLCwsLCwsLCwsK//AABEIAOEA4QMBIgACEQEDEQH/xAAcAAEAAgMBAQEAAAAAAAAAAAAABAYCAwUBBwj/xAA+EAACAQIDBQYDBQcDBQEAAAAAAQIDEQQhMQUSQVFhBhMicYGRMlLBI0KhsdEUU2JyguHwBzNjFkNzkvEV/8QAGQEBAQEBAQEAAAAAAAAAAAAAAAECAwQF/8QAJBEBAQACAQQCAQUAAAAAAAAAAAECEQMSITFBBFEyE0JhcaH/2gAMAwEAAhEDEQA/APuIAAAAAAAAAAAAAAAAAAAAAAAAAAAAAAAAAAAAAAAAAAAAAAAAAAAAAAAAAAAAAAAAAAAAAAAAAAAAAAAAAAAAAAAAAAAAAAAAOTtTb1Oi91JzktUtF5v6ETD9q6TdqkJR6rxL9fwNdGWt6TcWEHMe38Pe3eeqUmvexOoYiE1eElJdGmSyxdtoAIAAAAAAAAAAAAAAAAAAAAAAAAAAAAibQ2jTox3qkkuS4vyXEqWO7XVaktzDQab0st+b9FkiyWpbIutSpGKvJpLm2kvxOBtrtFBR3aElKTunJZqK5p8WV2vsPF1IuriaipxSu9978vJRWS9znrJWR148JazcqzlP/PqxE1NnsZnpc0lGdOcou8W0+abT/AjxqGaqDQ7eD7R1oZStUXXJ+6O3hO0dGeUm4P8Ai0/9ll7lLTPTllxStTKvpMJpq6aa5rMyPnOHxE6bvTlKPk/pxOzhO09SOVSKmua8L/RnK8V9NzKLaDmYPblCplv7r5Ty/HQ6SZzss8tPQAQAAAAAAAAAAAAAAAACvbf7Sxo3hStKfF/dj5830MO1e2u6XdU342vE192L5dWRezPZ1O1aur8YQf4Tl+hqTU3WbfUQdm7BrYt97iJSjF8X8cl/Cn8K/wAsXHZ2zaVCO7Sgo83xfnLVksEt2smlS7cY+25ST18cvyivzZU9463a+Mv2mbelo28t1fW5wpM9PH2xc8vLejxzNEqjNbqHTbOktSMlIhKobI1BtdJcahtjUISqGal1KibGZnvEJTMlUAlsk4XH1aXwTcVy1XsznqrzMZVG3Zf/ADoupLJRasN2uSyrx9Y6+sf7lmw9aM4qUHeMldNHzOnBI6OB2lVpfBNpfK817foccuH6bmf2v4K5svtVTnNUqrjGo+TX4q90WM4XGzy3LsABFAAAAAAAACPj8UqVOU5aRV/N8F7kgr/bWpagl81SKfom/oiybqVwtgYR4rEOdXNRe/Lq2/DHy+iL1OoorN2K92PShh5Tespv8Ekl+ZltTHtQlP4rZW4LOxrLz/RhLdSea7ccXB8ffI3JlT2Pjp1b78LJfe0u76GVbtLhaNZUZ4qlCq7fZynFPPS6eS9TMks3Gs8bhl05O3tbZMMQrSya0ktV06lF7QbGlh3HNNSvZ+VsvxL3Sx/NX6o9xuFpYiO7PPiuEk+aNY5XFjtXyeozS2XTaXYyau6MlJfLLJ++jKrjdnVKTtODi+qO0zlZ0i3MlIwFzW0blMzjMjmVy7EqMzNSuRFMy3+Rdok95655ef8AY20nYgKrn5ZfqyTCoWVE2EuZxtr7bcZ93TzazqNaxjyjzfN8DPbG0lRgrfFN7sej4z9PqcOnR3Y3m7uN5Rqcet+ZMv4ZtWPsfsTDyrwcZuCdTvNW7ytbcTeiZ9gPh2wcJXhQjiZK1KdVxXOLecX5cPM+udnNod9RTk7yj4ZdeUvVHmznt1wrqgA5ugAAAAAAAAcPtfhpVKKUFdqpHLzuvqdXG4qNKDnLRctW+CXU59TFyqJXju5X3b3d+rRrGe0tQtnYbuqcYXva7fK71se1MHBu9rP5o5P1tr6m85XaXb1LBUe8qXk5SUKdOPx1Kj+GEV/mRthD7UbdeFpxpU5KeKqqSpJpWVta1RLSMfxdkfNdpdiKVZOTq1O+lnOrJ72/N6ylF/Sx3sFRqOU62IlvV6rvJ8IR+7RhyivxeZltGbUGkp53TlCzlFc0m8/QmmdqXh5bX2XnQqSnSX3VepTt1pPOP9PuW3s9/rJSnaOOoulLTvKV5w83D4o+lyLhcY6cJSdTvFfdpxeUt7O6ldXVut8jk4zYMa6cqtnN5uSSi/JOP1uNfR1afbtjdoKWIhv4etCtDnGSduj4p9GdOVSnUW7UimuUlde5+csPs6WHsob0XF3jVoyVOvG7z3paVF0e7osi0bG7e42k1Cqo4yKtfdXc4lLm6csp+lr8yabmT6TtLsbSnnRe4+Tzj+qKltPs7Xo3coO3zLNe60LB2d7bYTEvdo1t2pxoVPBUT5br181ctVPGp5TX6ewlsXtXyBpo8ufUdo9nMPXV0t1/ND6rQqO1OyFandwXeR5x19Ym5mmldTMakrZ8lf10RnOm4uzVjnbTxXdxUt2TTnm4q9lFatLPU6dTNTKCdiTSfBavIgYTFxqRThJSXNEqF7Sa1UHbzeVyylQcTedV78fCvDFcorj65slYTZsqs4UYZ77Vv5eNzbhqLUVv52yj81+S5n0PsdsB0U6tVfaTWS+WPLzYzymMc8ceqt+2tmwp7PqUkvDCi2v5o+JS90c7sBUfjXOEX6p/3N/bnaiVP9ng7zq23v4ad7tvztb3N3YrBOFNzf37Jfyx4+9/Y4T8ba7fuWQAHNsAAAAAACPi6+6stX/lwI+0ZqVo2Ts0/VaEQA6yaYrVjMVClCVSpJRhBOUpPRJHzGNSpi8Q8ZiFZK8cNSelOl+8af356voStubS/wD0ayUJXwdCXDSvWi9esIv3ZhVx8IT3J3jdZSlZRb+VPnoGLWzF1nGL3VvS4Ryu+btxSNGF2ipU3UnFw3XaSlzSV0uL1tobsRhqdRLfSa1UtGusZLNHDi3Ust5ypwbs395/M+i0QS1nSi5ydSSte+7Hkm7+71bPMVimpKnBNykrtrSEXlvPr0JaRAq4ubnKNGCk4rxSlkr/ACJ/UMocafc1UpuShrvWbU5y1dRo2dyq281TtGN91vVyXGK+75rM9qVVXT3rxVN3qU7q7fBb17WMMXjYSjeE6kKkclBJptvROLya6kFcxPZ/vZ/ZucKrd92pdpvmp6rz8R2NndstrbMahiFKrSWW7WvJW5QrrNet/Is2xtnNPvqudSUUrPSCtmorhc6s6akmpJNPVNXT80x0typ3Zj/VDBYlqMpvDVXluVWlFvlGovC/Wz6F/o47S+a5r8z4TtzsVhZxlOL7hpNtxzh6wf0sXj/SnYOIwmEf7TOTdSSnCk27U4Wskk/hctWuGXUa+2pV7x2zMPiF44pv5llJepVcb2CnvLuqsd3P4075+WpZUSqOKeks+pNWeGu18vk+1OyNSi25U5Qf7ynnF9Xl+aNOChKLe9OM01bSz/M+1kLE7JoVPjo05Pm4q/uJnpLgoWwsXhaL7yrCpUqLRWhux8vEdHHdsqs/DQpqDeW83vS9IrK/uWL/AKawn7iPvL9SbhNnUaX+3ThHqoq/vqLlL3pMbFR2J2YqVJd5id5Ju73n45vryRdoQUUklZJWSXBLgZAzbtqTQACKAAAAAMKtRRV2cmpNt3fEmbS0XmQDeMZyenF7YYLEV8LOnhZKM5OKd3u71O/2kIzs92TWSZN2vtBUKUqjV7LJLVvgilYDtHL43Nxk7XWck29Xu8r5XaWh1xw6mLdIVGtCi40KlOWHkkoxpVFuppaKnP4Z/wBLZMqU1JWkk1yauW7BVIYyi1XpQnB5ZpShJPikzjY/sZKN3gqzh/w1bzp+UJ/HT/FLkZs12qaU3FRinKjRuot/aZtr/wAceXX2N0IJKyMK+GnhbRxNOVFt2U5eKnJv5ay8N23pLdfQ2kYu/aHtWNR07U73bzs7S3eKi3ozlVHFbrpxnTcV45S3o2jHLda+83wO7XrKKvLQ04pxlTejTWd09PJZgQsNU3IJLDy7uSd81Keb1lHjdEzYGzvtJT3XGksoQldttffV/hXQ82Fh23u3k42Tzu1H+GLeZY4q2hZFZA8JGz8A8RPcV1BWdSS4LhBPm/wRVb+z+yv2iaq1F9jTleCelSpF/G+cIvTm10LqaqNNRSjFJKKSSWiS0SNqMtvTyckldnt7Zsg1628+hZNjvYOpvQi+n5G4i7Ng1Tjfjn7ko5Xy6QABAAAAAAAAAAAGNSmpKz0OdXwUo5x8S5cf7nTBZdJYrWNwcasd2V8nk1k0/IreK7KuUlFpOLlfeVlbnJr5rccz6HXw0Z6rPmtTn1sLOP8AEua19V+h1x5bOzFxRKcI0oJRVoxSSS/BEB1ZX3ru/T8ifXpKate2d7rn1RArYaUb8vmX524Hz/m/q9rj4n09Xx+j35bY46MrwqKMla0lk8n80GcLG9i6E05YKp3D+RLfo360m04f0tEPD7OqU3Rap026W8t+m7SqOUbOVaUkt1O+814m5Jcjp4LF1HUlF7vgS3pQ3kozdmqSb+JpZt5arLU5YfMyx/LvP9ay4McvHZSttbLxNBp4ilaCvepC9Si1zckt6Dy+8kl8xqwc3K1ordl8Nnfzd9Gup9RpY5rKS3vz/RnO2j2Pw9RudHew1R5uVGyjJ/8AJSfgl52T6nv4ubHkm8Xk5OG4XureHoKEVGKyNljzG4HF4b/fpd7Bf97Dpysuc6Pxx/p3kaKOMpzjvwkpR0vHPPTdsuN8rHZz0l0aMpyUIK8pZLkucn0RddnYGNGChHzb4yk9ZMh9n9md1HemvtJpX/hXCmvr1Osg1I9SM0jxI04qtbJepFa8TWvktEY4HDb8rcFm/LkaqcHOSjH/ADqWDCYdQjZer5suV1CTbckegHF0AAAAAAAAAAAAAAAAAABHr4SMs9HzWvrz9SDWw048N5c46+sf0OsCy6SxXJ4aEs1k+a+qIdTBuOiur38K4vVtFnr4SEs2rP5lk/7+pCq4OcdPEumT9uJy5Pj8fJ5mq3jy54eHLwNH7z9P1Jxipe64aP1RkdOHinFj0xjkzud3S5CeyMP3vfdxT7395uR3vO/PqTQdWHqM0jGJm3ZXYGNerurrwOck5OyzbMqk3OWWbeSR2tnYFU1d5yer5dEW3phJtngMGqa/ier+iJQBxdAAAAAAAAAAAAAAAAAAAAAAAAAAAaq2HjP4kn14ryZCq7PkvglfpLX0kvqjpAstiacOd45STj56ej0PTtNX1IlXZ0H8LcP5dPZ5GpknSgpmipJ1JbsM/wDNWTlseL+Oc5LldJfgifQoRgrQSS6fUvVE6UfA4FU83nLn9ETADFu2wAE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data:image/jpeg;base64,/9j/4AAQSkZJRgABAQAAAQABAAD/2wCEAAkGBxISEhQUEBIVFRUUEhQUFxQVFxQXFhgUFBUWGBQRFBUYHCggGR0lHRQUITEhJSktLy8uFx80ODMsNygtLi0BCgoKDg0OGhAQGiwdHxwsLCssLCwsLCwsLCwsLCwsLCwsLCwsLCwsLCwsLCwsLCwsLCwsLCwsLCwsLCwsLCwsK//AABEIAOEA4QMBIgACEQEDEQH/xAAcAAEAAgMBAQEAAAAAAAAAAAAABAYCAwUBBwj/xAA+EAACAQIDBQYDBQcDBQEAAAAAAQIDEQQhMQUSQVFhBhMicYGRMlLBI0KhsdEUU2JyguHwBzNjFkNzkvEV/8QAGQEBAQEBAQEAAAAAAAAAAAAAAAECAwQF/8QAJBEBAQACAQQCAQUAAAAAAAAAAAECEQMSITFBBFEyE0JhcaH/2gAMAwEAAhEDEQA/APuIAAAAAAAAAAAAAAAAAAAAAAAAAAAAAAAAAAAAAAAAAAAAAAAAAAAAAAAAAAAAAAAAAAAAAAAAAAAAAAAAAAAAAAAAAAAAAAAAOTtTb1Oi91JzktUtF5v6ETD9q6TdqkJR6rxL9fwNdGWt6TcWEHMe38Pe3eeqUmvexOoYiE1eElJdGmSyxdtoAIAAAAAAAAAAAAAAAAAAAAAAAAAAAAibQ2jTox3qkkuS4vyXEqWO7XVaktzDQab0st+b9FkiyWpbIutSpGKvJpLm2kvxOBtrtFBR3aElKTunJZqK5p8WV2vsPF1IuriaipxSu9978vJRWS9znrJWR148JazcqzlP/PqxE1NnsZnpc0lGdOcou8W0+abT/AjxqGaqDQ7eD7R1oZStUXXJ+6O3hO0dGeUm4P8Ai0/9ll7lLTPTllxStTKvpMJpq6aa5rMyPnOHxE6bvTlKPk/pxOzhO09SOVSKmua8L/RnK8V9NzKLaDmYPblCplv7r5Ty/HQ6SZzss8tPQAQAAAAAAAAAAAAAAAACvbf7Sxo3hStKfF/dj5830MO1e2u6XdU342vE192L5dWRezPZ1O1aur8YQf4Tl+hqTU3WbfUQdm7BrYt97iJSjF8X8cl/Cn8K/wAsXHZ2zaVCO7Sgo83xfnLVksEt2smlS7cY+25ST18cvyivzZU9463a+Mv2mbelo28t1fW5wpM9PH2xc8vLejxzNEqjNbqHTbOktSMlIhKobI1BtdJcahtjUISqGal1KibGZnvEJTMlUAlsk4XH1aXwTcVy1XsznqrzMZVG3Zf/ADoupLJRasN2uSyrx9Y6+sf7lmw9aM4qUHeMldNHzOnBI6OB2lVpfBNpfK817foccuH6bmf2v4K5svtVTnNUqrjGo+TX4q90WM4XGzy3LsABFAAAAAAAACPj8UqVOU5aRV/N8F7kgr/bWpagl81SKfom/oiybqVwtgYR4rEOdXNRe/Lq2/DHy+iL1OoorN2K92PShh5Tespv8Ekl+ZltTHtQlP4rZW4LOxrLz/RhLdSea7ccXB8ffI3JlT2Pjp1b78LJfe0u76GVbtLhaNZUZ4qlCq7fZynFPPS6eS9TMks3Gs8bhl05O3tbZMMQrSya0ktV06lF7QbGlh3HNNSvZ+VsvxL3Sx/NX6o9xuFpYiO7PPiuEk+aNY5XFjtXyeozS2XTaXYyau6MlJfLLJ++jKrjdnVKTtODi+qO0zlZ0i3MlIwFzW0blMzjMjmVy7EqMzNSuRFMy3+Rdok95655ef8AY20nYgKrn5ZfqyTCoWVE2EuZxtr7bcZ93TzazqNaxjyjzfN8DPbG0lRgrfFN7sej4z9PqcOnR3Y3m7uN5Rqcet+ZMv4ZtWPsfsTDyrwcZuCdTvNW7ytbcTeiZ9gPh2wcJXhQjiZK1KdVxXOLecX5cPM+udnNod9RTk7yj4ZdeUvVHmznt1wrqgA5ugAAAAAAAAcPtfhpVKKUFdqpHLzuvqdXG4qNKDnLRctW+CXU59TFyqJXju5X3b3d+rRrGe0tQtnYbuqcYXva7fK71se1MHBu9rP5o5P1tr6m85XaXb1LBUe8qXk5SUKdOPx1Kj+GEV/mRthD7UbdeFpxpU5KeKqqSpJpWVta1RLSMfxdkfNdpdiKVZOTq1O+lnOrJ72/N6ylF/Sx3sFRqOU62IlvV6rvJ8IR+7RhyivxeZltGbUGkp53TlCzlFc0m8/QmmdqXh5bX2XnQqSnSX3VepTt1pPOP9PuW3s9/rJSnaOOoulLTvKV5w83D4o+lyLhcY6cJSdTvFfdpxeUt7O6ldXVut8jk4zYMa6cqtnN5uSSi/JOP1uNfR1afbtjdoKWIhv4etCtDnGSduj4p9GdOVSnUW7UimuUlde5+csPs6WHsob0XF3jVoyVOvG7z3paVF0e7osi0bG7e42k1Cqo4yKtfdXc4lLm6csp+lr8yabmT6TtLsbSnnRe4+Tzj+qKltPs7Xo3coO3zLNe60LB2d7bYTEvdo1t2pxoVPBUT5br181ctVPGp5TX6ewlsXtXyBpo8ufUdo9nMPXV0t1/ND6rQqO1OyFandwXeR5x19Ym5mmldTMakrZ8lf10RnOm4uzVjnbTxXdxUt2TTnm4q9lFatLPU6dTNTKCdiTSfBavIgYTFxqRThJSXNEqF7Sa1UHbzeVyylQcTedV78fCvDFcorj65slYTZsqs4UYZ77Vv5eNzbhqLUVv52yj81+S5n0PsdsB0U6tVfaTWS+WPLzYzymMc8ceqt+2tmwp7PqUkvDCi2v5o+JS90c7sBUfjXOEX6p/3N/bnaiVP9ng7zq23v4ad7tvztb3N3YrBOFNzf37Jfyx4+9/Y4T8ba7fuWQAHNsAAAAAACPi6+6stX/lwI+0ZqVo2Ts0/VaEQA6yaYrVjMVClCVSpJRhBOUpPRJHzGNSpi8Q8ZiFZK8cNSelOl+8af356voStubS/wD0ayUJXwdCXDSvWi9esIv3ZhVx8IT3J3jdZSlZRb+VPnoGLWzF1nGL3VvS4Ryu+btxSNGF2ipU3UnFw3XaSlzSV0uL1tobsRhqdRLfSa1UtGusZLNHDi3Ust5ypwbs395/M+i0QS1nSi5ydSSte+7Hkm7+71bPMVimpKnBNykrtrSEXlvPr0JaRAq4ubnKNGCk4rxSlkr/ACJ/UMocafc1UpuShrvWbU5y1dRo2dyq281TtGN91vVyXGK+75rM9qVVXT3rxVN3qU7q7fBb17WMMXjYSjeE6kKkclBJptvROLya6kFcxPZ/vZ/ZucKrd92pdpvmp6rz8R2NndstrbMahiFKrSWW7WvJW5QrrNet/Is2xtnNPvqudSUUrPSCtmorhc6s6akmpJNPVNXT80x0typ3Zj/VDBYlqMpvDVXluVWlFvlGovC/Wz6F/o47S+a5r8z4TtzsVhZxlOL7hpNtxzh6wf0sXj/SnYOIwmEf7TOTdSSnCk27U4Wskk/hctWuGXUa+2pV7x2zMPiF44pv5llJepVcb2CnvLuqsd3P4075+WpZUSqOKeks+pNWeGu18vk+1OyNSi25U5Qf7ynnF9Xl+aNOChKLe9OM01bSz/M+1kLE7JoVPjo05Pm4q/uJnpLgoWwsXhaL7yrCpUqLRWhux8vEdHHdsqs/DQpqDeW83vS9IrK/uWL/AKawn7iPvL9SbhNnUaX+3ThHqoq/vqLlL3pMbFR2J2YqVJd5id5Ju73n45vryRdoQUUklZJWSXBLgZAzbtqTQACKAAAAAMKtRRV2cmpNt3fEmbS0XmQDeMZyenF7YYLEV8LOnhZKM5OKd3u71O/2kIzs92TWSZN2vtBUKUqjV7LJLVvgilYDtHL43Nxk7XWck29Xu8r5XaWh1xw6mLdIVGtCi40KlOWHkkoxpVFuppaKnP4Z/wBLZMqU1JWkk1yauW7BVIYyi1XpQnB5ZpShJPikzjY/sZKN3gqzh/w1bzp+UJ/HT/FLkZs12qaU3FRinKjRuot/aZtr/wAceXX2N0IJKyMK+GnhbRxNOVFt2U5eKnJv5ay8N23pLdfQ2kYu/aHtWNR07U73bzs7S3eKi3ozlVHFbrpxnTcV45S3o2jHLda+83wO7XrKKvLQ04pxlTejTWd09PJZgQsNU3IJLDy7uSd81Keb1lHjdEzYGzvtJT3XGksoQldttffV/hXQ82Fh23u3k42Tzu1H+GLeZY4q2hZFZA8JGz8A8RPcV1BWdSS4LhBPm/wRVb+z+yv2iaq1F9jTleCelSpF/G+cIvTm10LqaqNNRSjFJKKSSWiS0SNqMtvTyckldnt7Zsg1628+hZNjvYOpvQi+n5G4i7Ng1Tjfjn7ko5Xy6QABAAAAAAAAAAAGNSmpKz0OdXwUo5x8S5cf7nTBZdJYrWNwcasd2V8nk1k0/IreK7KuUlFpOLlfeVlbnJr5rccz6HXw0Z6rPmtTn1sLOP8AEua19V+h1x5bOzFxRKcI0oJRVoxSSS/BEB1ZX3ru/T8ifXpKate2d7rn1RArYaUb8vmX524Hz/m/q9rj4n09Xx+j35bY46MrwqKMla0lk8n80GcLG9i6E05YKp3D+RLfo360m04f0tEPD7OqU3Rap026W8t+m7SqOUbOVaUkt1O+814m5Jcjp4LF1HUlF7vgS3pQ3kozdmqSb+JpZt5arLU5YfMyx/LvP9ay4McvHZSttbLxNBp4ilaCvepC9Si1zckt6Dy+8kl8xqwc3K1ordl8Nnfzd9Gup9RpY5rKS3vz/RnO2j2Pw9RudHew1R5uVGyjJ/8AJSfgl52T6nv4ubHkm8Xk5OG4XureHoKEVGKyNljzG4HF4b/fpd7Bf97Dpysuc6Pxx/p3kaKOMpzjvwkpR0vHPPTdsuN8rHZz0l0aMpyUIK8pZLkucn0RddnYGNGChHzb4yk9ZMh9n9md1HemvtJpX/hXCmvr1Osg1I9SM0jxI04qtbJepFa8TWvktEY4HDb8rcFm/LkaqcHOSjH/ADqWDCYdQjZer5suV1CTbckegHF0AAAAAAAAAAAAAAAAAABHr4SMs9HzWvrz9SDWw048N5c46+sf0OsCy6SxXJ4aEs1k+a+qIdTBuOiur38K4vVtFnr4SEs2rP5lk/7+pCq4OcdPEumT9uJy5Pj8fJ5mq3jy54eHLwNH7z9P1Jxipe64aP1RkdOHinFj0xjkzud3S5CeyMP3vfdxT7395uR3vO/PqTQdWHqM0jGJm3ZXYGNerurrwOck5OyzbMqk3OWWbeSR2tnYFU1d5yer5dEW3phJtngMGqa/ier+iJQBxdAAAAAAAAAAAAAAAAAAAAAAAAAAAaq2HjP4kn14ryZCq7PkvglfpLX0kvqjpAstiacOd45STj56ej0PTtNX1IlXZ0H8LcP5dPZ5GpknSgpmipJ1JbsM/wDNWTlseL+Oc5LldJfgifQoRgrQSS6fUvVE6UfA4FU83nLn9ETADFu2wAE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"/>
          <a:stretch/>
        </p:blipFill>
        <p:spPr bwMode="auto">
          <a:xfrm>
            <a:off x="744012" y="764704"/>
            <a:ext cx="6751216" cy="476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4" y="5877272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Digital Medical Devices Fueling a Quiet Revolution in Health Care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0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0375" y="465138"/>
            <a:ext cx="8229600" cy="1235670"/>
          </a:xfrm>
        </p:spPr>
        <p:txBody>
          <a:bodyPr>
            <a:normAutofit fontScale="90000"/>
          </a:bodyPr>
          <a:lstStyle/>
          <a:p>
            <a:r>
              <a:rPr lang="ca-ES" dirty="0" err="1" smtClean="0"/>
              <a:t>ESA</a:t>
            </a:r>
            <a:r>
              <a:rPr lang="ca-ES" dirty="0" smtClean="0"/>
              <a:t>. Mesura de la qualitat de l’aire </a:t>
            </a:r>
            <a:r>
              <a:rPr lang="en-US" dirty="0">
                <a:hlinkClick r:id="rId2"/>
              </a:rPr>
              <a:t>School Lab Air Quality – LPS 19</a:t>
            </a:r>
            <a:endParaRPr lang="ca-ES" dirty="0"/>
          </a:p>
        </p:txBody>
      </p:sp>
      <p:sp>
        <p:nvSpPr>
          <p:cNvPr id="3" name="AutoShape 2" descr="Resultat d'imatges de digital medical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ISEhQUEBIVFRUUEhQUFxQVFxQXFhgUFBUWGBQRFBUYHCggGR0lHRQUITEhJSktLy8uFx80ODMsNygtLi0BCgoKDg0OGhAQGiwdHxwsLCssLCwsLCwsLCwsLCwsLCwsLCwsLCwsLCwsLCwsLCwsLCwsLCwsLCwsLCwsLCwsK//AABEIAOEA4QMBIgACEQEDEQH/xAAcAAEAAgMBAQEAAAAAAAAAAAAABAYCAwUBBwj/xAA+EAACAQIDBQYDBQcDBQEAAAAAAQIDEQQhMQUSQVFhBhMicYGRMlLBI0KhsdEUU2JyguHwBzNjFkNzkvEV/8QAGQEBAQEBAQEAAAAAAAAAAAAAAAECAwQF/8QAJBEBAQACAQQCAQUAAAAAAAAAAAECEQMSITFBBFEyE0JhcaH/2gAMAwEAAhEDEQA/APuIAAAAAAAAAAAAAAAAAAAAAAAAAAAAAAAAAAAAAAAAAAAAAAAAAAAAAAAAAAAAAAAAAAAAAAAAAAAAAAAAAAAAAAAAAAAAAAAAOTtTb1Oi91JzktUtF5v6ETD9q6TdqkJR6rxL9fwNdGWt6TcWEHMe38Pe3eeqUmvexOoYiE1eElJdGmSyxdtoAIAAAAAAAAAAAAAAAAAAAAAAAAAAAAibQ2jTox3qkkuS4vyXEqWO7XVaktzDQab0st+b9FkiyWpbIutSpGKvJpLm2kvxOBtrtFBR3aElKTunJZqK5p8WV2vsPF1IuriaipxSu9978vJRWS9znrJWR148JazcqzlP/PqxE1NnsZnpc0lGdOcou8W0+abT/AjxqGaqDQ7eD7R1oZStUXXJ+6O3hO0dGeUm4P8Ai0/9ll7lLTPTllxStTKvpMJpq6aa5rMyPnOHxE6bvTlKPk/pxOzhO09SOVSKmua8L/RnK8V9NzKLaDmYPblCplv7r5Ty/HQ6SZzss8tPQAQAAAAAAAAAAAAAAAACvbf7Sxo3hStKfF/dj5830MO1e2u6XdU342vE192L5dWRezPZ1O1aur8YQf4Tl+hqTU3WbfUQdm7BrYt97iJSjF8X8cl/Cn8K/wAsXHZ2zaVCO7Sgo83xfnLVksEt2smlS7cY+25ST18cvyivzZU9463a+Mv2mbelo28t1fW5wpM9PH2xc8vLejxzNEqjNbqHTbOktSMlIhKobI1BtdJcahtjUISqGal1KibGZnvEJTMlUAlsk4XH1aXwTcVy1XsznqrzMZVG3Zf/ADoupLJRasN2uSyrx9Y6+sf7lmw9aM4qUHeMldNHzOnBI6OB2lVpfBNpfK817foccuH6bmf2v4K5svtVTnNUqrjGo+TX4q90WM4XGzy3LsABFAAAAAAAACPj8UqVOU5aRV/N8F7kgr/bWpagl81SKfom/oiybqVwtgYR4rEOdXNRe/Lq2/DHy+iL1OoorN2K92PShh5Tespv8Ekl+ZltTHtQlP4rZW4LOxrLz/RhLdSea7ccXB8ffI3JlT2Pjp1b78LJfe0u76GVbtLhaNZUZ4qlCq7fZynFPPS6eS9TMks3Gs8bhl05O3tbZMMQrSya0ktV06lF7QbGlh3HNNSvZ+VsvxL3Sx/NX6o9xuFpYiO7PPiuEk+aNY5XFjtXyeozS2XTaXYyau6MlJfLLJ++jKrjdnVKTtODi+qO0zlZ0i3MlIwFzW0blMzjMjmVy7EqMzNSuRFMy3+Rdok95655ef8AY20nYgKrn5ZfqyTCoWVE2EuZxtr7bcZ93TzazqNaxjyjzfN8DPbG0lRgrfFN7sej4z9PqcOnR3Y3m7uN5Rqcet+ZMv4ZtWPsfsTDyrwcZuCdTvNW7ytbcTeiZ9gPh2wcJXhQjiZK1KdVxXOLecX5cPM+udnNod9RTk7yj4ZdeUvVHmznt1wrqgA5ugAAAAAAAAcPtfhpVKKUFdqpHLzuvqdXG4qNKDnLRctW+CXU59TFyqJXju5X3b3d+rRrGe0tQtnYbuqcYXva7fK71se1MHBu9rP5o5P1tr6m85XaXb1LBUe8qXk5SUKdOPx1Kj+GEV/mRthD7UbdeFpxpU5KeKqqSpJpWVta1RLSMfxdkfNdpdiKVZOTq1O+lnOrJ72/N6ylF/Sx3sFRqOU62IlvV6rvJ8IR+7RhyivxeZltGbUGkp53TlCzlFc0m8/QmmdqXh5bX2XnQqSnSX3VepTt1pPOP9PuW3s9/rJSnaOOoulLTvKV5w83D4o+lyLhcY6cJSdTvFfdpxeUt7O6ldXVut8jk4zYMa6cqtnN5uSSi/JOP1uNfR1afbtjdoKWIhv4etCtDnGSduj4p9GdOVSnUW7UimuUlde5+csPs6WHsob0XF3jVoyVOvG7z3paVF0e7osi0bG7e42k1Cqo4yKtfdXc4lLm6csp+lr8yabmT6TtLsbSnnRe4+Tzj+qKltPs7Xo3coO3zLNe60LB2d7bYTEvdo1t2pxoVPBUT5br181ctVPGp5TX6ewlsXtXyBpo8ufUdo9nMPXV0t1/ND6rQqO1OyFandwXeR5x19Ym5mmldTMakrZ8lf10RnOm4uzVjnbTxXdxUt2TTnm4q9lFatLPU6dTNTKCdiTSfBavIgYTFxqRThJSXNEqF7Sa1UHbzeVyylQcTedV78fCvDFcorj65slYTZsqs4UYZ77Vv5eNzbhqLUVv52yj81+S5n0PsdsB0U6tVfaTWS+WPLzYzymMc8ceqt+2tmwp7PqUkvDCi2v5o+JS90c7sBUfjXOEX6p/3N/bnaiVP9ng7zq23v4ad7tvztb3N3YrBOFNzf37Jfyx4+9/Y4T8ba7fuWQAHNsAAAAAACPi6+6stX/lwI+0ZqVo2Ts0/VaEQA6yaYrVjMVClCVSpJRhBOUpPRJHzGNSpi8Q8ZiFZK8cNSelOl+8af356voStubS/wD0ayUJXwdCXDSvWi9esIv3ZhVx8IT3J3jdZSlZRb+VPnoGLWzF1nGL3VvS4Ryu+btxSNGF2ipU3UnFw3XaSlzSV0uL1tobsRhqdRLfSa1UtGusZLNHDi3Ust5ypwbs395/M+i0QS1nSi5ydSSte+7Hkm7+71bPMVimpKnBNykrtrSEXlvPr0JaRAq4ubnKNGCk4rxSlkr/ACJ/UMocafc1UpuShrvWbU5y1dRo2dyq281TtGN91vVyXGK+75rM9qVVXT3rxVN3qU7q7fBb17WMMXjYSjeE6kKkclBJptvROLya6kFcxPZ/vZ/ZucKrd92pdpvmp6rz8R2NndstrbMahiFKrSWW7WvJW5QrrNet/Is2xtnNPvqudSUUrPSCtmorhc6s6akmpJNPVNXT80x0typ3Zj/VDBYlqMpvDVXluVWlFvlGovC/Wz6F/o47S+a5r8z4TtzsVhZxlOL7hpNtxzh6wf0sXj/SnYOIwmEf7TOTdSSnCk27U4Wskk/hctWuGXUa+2pV7x2zMPiF44pv5llJepVcb2CnvLuqsd3P4075+WpZUSqOKeks+pNWeGu18vk+1OyNSi25U5Qf7ynnF9Xl+aNOChKLe9OM01bSz/M+1kLE7JoVPjo05Pm4q/uJnpLgoWwsXhaL7yrCpUqLRWhux8vEdHHdsqs/DQpqDeW83vS9IrK/uWL/AKawn7iPvL9SbhNnUaX+3ThHqoq/vqLlL3pMbFR2J2YqVJd5id5Ju73n45vryRdoQUUklZJWSXBLgZAzbtqTQACKAAAAAMKtRRV2cmpNt3fEmbS0XmQDeMZyenF7YYLEV8LOnhZKM5OKd3u71O/2kIzs92TWSZN2vtBUKUqjV7LJLVvgilYDtHL43Nxk7XWck29Xu8r5XaWh1xw6mLdIVGtCi40KlOWHkkoxpVFuppaKnP4Z/wBLZMqU1JWkk1yauW7BVIYyi1XpQnB5ZpShJPikzjY/sZKN3gqzh/w1bzp+UJ/HT/FLkZs12qaU3FRinKjRuot/aZtr/wAceXX2N0IJKyMK+GnhbRxNOVFt2U5eKnJv5ay8N23pLdfQ2kYu/aHtWNR07U73bzs7S3eKi3ozlVHFbrpxnTcV45S3o2jHLda+83wO7XrKKvLQ04pxlTejTWd09PJZgQsNU3IJLDy7uSd81Keb1lHjdEzYGzvtJT3XGksoQldttffV/hXQ82Fh23u3k42Tzu1H+GLeZY4q2hZFZA8JGz8A8RPcV1BWdSS4LhBPm/wRVb+z+yv2iaq1F9jTleCelSpF/G+cIvTm10LqaqNNRSjFJKKSSWiS0SNqMtvTyckldnt7Zsg1628+hZNjvYOpvQi+n5G4i7Ng1Tjfjn7ko5Xy6QABAAAAAAAAAAAGNSmpKz0OdXwUo5x8S5cf7nTBZdJYrWNwcasd2V8nk1k0/IreK7KuUlFpOLlfeVlbnJr5rccz6HXw0Z6rPmtTn1sLOP8AEua19V+h1x5bOzFxRKcI0oJRVoxSSS/BEB1ZX3ru/T8ifXpKate2d7rn1RArYaUb8vmX524Hz/m/q9rj4n09Xx+j35bY46MrwqKMla0lk8n80GcLG9i6E05YKp3D+RLfo360m04f0tEPD7OqU3Rap026W8t+m7SqOUbOVaUkt1O+814m5Jcjp4LF1HUlF7vgS3pQ3kozdmqSb+JpZt5arLU5YfMyx/LvP9ay4McvHZSttbLxNBp4ilaCvepC9Si1zckt6Dy+8kl8xqwc3K1ordl8Nnfzd9Gup9RpY5rKS3vz/RnO2j2Pw9RudHew1R5uVGyjJ/8AJSfgl52T6nv4ubHkm8Xk5OG4XureHoKEVGKyNljzG4HF4b/fpd7Bf97Dpysuc6Pxx/p3kaKOMpzjvwkpR0vHPPTdsuN8rHZz0l0aMpyUIK8pZLkucn0RddnYGNGChHzb4yk9ZMh9n9md1HemvtJpX/hXCmvr1Osg1I9SM0jxI04qtbJepFa8TWvktEY4HDb8rcFm/LkaqcHOSjH/ADqWDCYdQjZer5suV1CTbckegHF0AAAAAAAAAAAAAAAAAABHr4SMs9HzWvrz9SDWw048N5c46+sf0OsCy6SxXJ4aEs1k+a+qIdTBuOiur38K4vVtFnr4SEs2rP5lk/7+pCq4OcdPEumT9uJy5Pj8fJ5mq3jy54eHLwNH7z9P1Jxipe64aP1RkdOHinFj0xjkzud3S5CeyMP3vfdxT7395uR3vO/PqTQdWHqM0jGJm3ZXYGNerurrwOck5OyzbMqk3OWWbeSR2tnYFU1d5yer5dEW3phJtngMGqa/ier+iJQBxdAAAAAAAAAAAAAAAAAAAAAAAAAAAaq2HjP4kn14ryZCq7PkvglfpLX0kvqjpAstiacOd45STj56ej0PTtNX1IlXZ0H8LcP5dPZ5GpknSgpmipJ1JbsM/wDNWTlseL+Oc5LldJfgifQoRgrQSS6fUvVE6UfA4FU83nLn9ETADFu2wAE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data:image/jpeg;base64,/9j/4AAQSkZJRgABAQAAAQABAAD/2wCEAAkGBxISEhQUEBIVFRUUEhQUFxQVFxQXFhgUFBUWGBQRFBUYHCggGR0lHRQUITEhJSktLy8uFx80ODMsNygtLi0BCgoKDg0OGhAQGiwdHxwsLCssLCwsLCwsLCwsLCwsLCwsLCwsLCwsLCwsLCwsLCwsLCwsLCwsLCwsLCwsLCwsK//AABEIAOEA4QMBIgACEQEDEQH/xAAcAAEAAgMBAQEAAAAAAAAAAAAABAYCAwUBBwj/xAA+EAACAQIDBQYDBQcDBQEAAAAAAQIDEQQhMQUSQVFhBhMicYGRMlLBI0KhsdEUU2JyguHwBzNjFkNzkvEV/8QAGQEBAQEBAQEAAAAAAAAAAAAAAAECAwQF/8QAJBEBAQACAQQCAQUAAAAAAAAAAAECEQMSITFBBFEyE0JhcaH/2gAMAwEAAhEDEQA/APuIAAAAAAAAAAAAAAAAAAAAAAAAAAAAAAAAAAAAAAAAAAAAAAAAAAAAAAAAAAAAAAAAAAAAAAAAAAAAAAAAAAAAAAAAAAAAAAAAOTtTb1Oi91JzktUtF5v6ETD9q6TdqkJR6rxL9fwNdGWt6TcWEHMe38Pe3eeqUmvexOoYiE1eElJdGmSyxdtoAIAAAAAAAAAAAAAAAAAAAAAAAAAAAAibQ2jTox3qkkuS4vyXEqWO7XVaktzDQab0st+b9FkiyWpbIutSpGKvJpLm2kvxOBtrtFBR3aElKTunJZqK5p8WV2vsPF1IuriaipxSu9978vJRWS9znrJWR148JazcqzlP/PqxE1NnsZnpc0lGdOcou8W0+abT/AjxqGaqDQ7eD7R1oZStUXXJ+6O3hO0dGeUm4P8Ai0/9ll7lLTPTllxStTKvpMJpq6aa5rMyPnOHxE6bvTlKPk/pxOzhO09SOVSKmua8L/RnK8V9NzKLaDmYPblCplv7r5Ty/HQ6SZzss8tPQAQAAAAAAAAAAAAAAAACvbf7Sxo3hStKfF/dj5830MO1e2u6XdU342vE192L5dWRezPZ1O1aur8YQf4Tl+hqTU3WbfUQdm7BrYt97iJSjF8X8cl/Cn8K/wAsXHZ2zaVCO7Sgo83xfnLVksEt2smlS7cY+25ST18cvyivzZU9463a+Mv2mbelo28t1fW5wpM9PH2xc8vLejxzNEqjNbqHTbOktSMlIhKobI1BtdJcahtjUISqGal1KibGZnvEJTMlUAlsk4XH1aXwTcVy1XsznqrzMZVG3Zf/ADoupLJRasN2uSyrx9Y6+sf7lmw9aM4qUHeMldNHzOnBI6OB2lVpfBNpfK817foccuH6bmf2v4K5svtVTnNUqrjGo+TX4q90WM4XGzy3LsABFAAAAAAAACPj8UqVOU5aRV/N8F7kgr/bWpagl81SKfom/oiybqVwtgYR4rEOdXNRe/Lq2/DHy+iL1OoorN2K92PShh5Tespv8Ekl+ZltTHtQlP4rZW4LOxrLz/RhLdSea7ccXB8ffI3JlT2Pjp1b78LJfe0u76GVbtLhaNZUZ4qlCq7fZynFPPS6eS9TMks3Gs8bhl05O3tbZMMQrSya0ktV06lF7QbGlh3HNNSvZ+VsvxL3Sx/NX6o9xuFpYiO7PPiuEk+aNY5XFjtXyeozS2XTaXYyau6MlJfLLJ++jKrjdnVKTtODi+qO0zlZ0i3MlIwFzW0blMzjMjmVy7EqMzNSuRFMy3+Rdok95655ef8AY20nYgKrn5ZfqyTCoWVE2EuZxtr7bcZ93TzazqNaxjyjzfN8DPbG0lRgrfFN7sej4z9PqcOnR3Y3m7uN5Rqcet+ZMv4ZtWPsfsTDyrwcZuCdTvNW7ytbcTeiZ9gPh2wcJXhQjiZK1KdVxXOLecX5cPM+udnNod9RTk7yj4ZdeUvVHmznt1wrqgA5ugAAAAAAAAcPtfhpVKKUFdqpHLzuvqdXG4qNKDnLRctW+CXU59TFyqJXju5X3b3d+rRrGe0tQtnYbuqcYXva7fK71se1MHBu9rP5o5P1tr6m85XaXb1LBUe8qXk5SUKdOPx1Kj+GEV/mRthD7UbdeFpxpU5KeKqqSpJpWVta1RLSMfxdkfNdpdiKVZOTq1O+lnOrJ72/N6ylF/Sx3sFRqOU62IlvV6rvJ8IR+7RhyivxeZltGbUGkp53TlCzlFc0m8/QmmdqXh5bX2XnQqSnSX3VepTt1pPOP9PuW3s9/rJSnaOOoulLTvKV5w83D4o+lyLhcY6cJSdTvFfdpxeUt7O6ldXVut8jk4zYMa6cqtnN5uSSi/JOP1uNfR1afbtjdoKWIhv4etCtDnGSduj4p9GdOVSnUW7UimuUlde5+csPs6WHsob0XF3jVoyVOvG7z3paVF0e7osi0bG7e42k1Cqo4yKtfdXc4lLm6csp+lr8yabmT6TtLsbSnnRe4+Tzj+qKltPs7Xo3coO3zLNe60LB2d7bYTEvdo1t2pxoVPBUT5br181ctVPGp5TX6ewlsXtXyBpo8ufUdo9nMPXV0t1/ND6rQqO1OyFandwXeR5x19Ym5mmldTMakrZ8lf10RnOm4uzVjnbTxXdxUt2TTnm4q9lFatLPU6dTNTKCdiTSfBavIgYTFxqRThJSXNEqF7Sa1UHbzeVyylQcTedV78fCvDFcorj65slYTZsqs4UYZ77Vv5eNzbhqLUVv52yj81+S5n0PsdsB0U6tVfaTWS+WPLzYzymMc8ceqt+2tmwp7PqUkvDCi2v5o+JS90c7sBUfjXOEX6p/3N/bnaiVP9ng7zq23v4ad7tvztb3N3YrBOFNzf37Jfyx4+9/Y4T8ba7fuWQAHNsAAAAAACPi6+6stX/lwI+0ZqVo2Ts0/VaEQA6yaYrVjMVClCVSpJRhBOUpPRJHzGNSpi8Q8ZiFZK8cNSelOl+8af356voStubS/wD0ayUJXwdCXDSvWi9esIv3ZhVx8IT3J3jdZSlZRb+VPnoGLWzF1nGL3VvS4Ryu+btxSNGF2ipU3UnFw3XaSlzSV0uL1tobsRhqdRLfSa1UtGusZLNHDi3Ust5ypwbs395/M+i0QS1nSi5ydSSte+7Hkm7+71bPMVimpKnBNykrtrSEXlvPr0JaRAq4ubnKNGCk4rxSlkr/ACJ/UMocafc1UpuShrvWbU5y1dRo2dyq281TtGN91vVyXGK+75rM9qVVXT3rxVN3qU7q7fBb17WMMXjYSjeE6kKkclBJptvROLya6kFcxPZ/vZ/ZucKrd92pdpvmp6rz8R2NndstrbMahiFKrSWW7WvJW5QrrNet/Is2xtnNPvqudSUUrPSCtmorhc6s6akmpJNPVNXT80x0typ3Zj/VDBYlqMpvDVXluVWlFvlGovC/Wz6F/o47S+a5r8z4TtzsVhZxlOL7hpNtxzh6wf0sXj/SnYOIwmEf7TOTdSSnCk27U4Wskk/hctWuGXUa+2pV7x2zMPiF44pv5llJepVcb2CnvLuqsd3P4075+WpZUSqOKeks+pNWeGu18vk+1OyNSi25U5Qf7ynnF9Xl+aNOChKLe9OM01bSz/M+1kLE7JoVPjo05Pm4q/uJnpLgoWwsXhaL7yrCpUqLRWhux8vEdHHdsqs/DQpqDeW83vS9IrK/uWL/AKawn7iPvL9SbhNnUaX+3ThHqoq/vqLlL3pMbFR2J2YqVJd5id5Ju73n45vryRdoQUUklZJWSXBLgZAzbtqTQACKAAAAAMKtRRV2cmpNt3fEmbS0XmQDeMZyenF7YYLEV8LOnhZKM5OKd3u71O/2kIzs92TWSZN2vtBUKUqjV7LJLVvgilYDtHL43Nxk7XWck29Xu8r5XaWh1xw6mLdIVGtCi40KlOWHkkoxpVFuppaKnP4Z/wBLZMqU1JWkk1yauW7BVIYyi1XpQnB5ZpShJPikzjY/sZKN3gqzh/w1bzp+UJ/HT/FLkZs12qaU3FRinKjRuot/aZtr/wAceXX2N0IJKyMK+GnhbRxNOVFt2U5eKnJv5ay8N23pLdfQ2kYu/aHtWNR07U73bzs7S3eKi3ozlVHFbrpxnTcV45S3o2jHLda+83wO7XrKKvLQ04pxlTejTWd09PJZgQsNU3IJLDy7uSd81Keb1lHjdEzYGzvtJT3XGksoQldttffV/hXQ82Fh23u3k42Tzu1H+GLeZY4q2hZFZA8JGz8A8RPcV1BWdSS4LhBPm/wRVb+z+yv2iaq1F9jTleCelSpF/G+cIvTm10LqaqNNRSjFJKKSSWiS0SNqMtvTyckldnt7Zsg1628+hZNjvYOpvQi+n5G4i7Ng1Tjfjn7ko5Xy6QABAAAAAAAAAAAGNSmpKz0OdXwUo5x8S5cf7nTBZdJYrWNwcasd2V8nk1k0/IreK7KuUlFpOLlfeVlbnJr5rccz6HXw0Z6rPmtTn1sLOP8AEua19V+h1x5bOzFxRKcI0oJRVoxSSS/BEB1ZX3ru/T8ifXpKate2d7rn1RArYaUb8vmX524Hz/m/q9rj4n09Xx+j35bY46MrwqKMla0lk8n80GcLG9i6E05YKp3D+RLfo360m04f0tEPD7OqU3Rap026W8t+m7SqOUbOVaUkt1O+814m5Jcjp4LF1HUlF7vgS3pQ3kozdmqSb+JpZt5arLU5YfMyx/LvP9ay4McvHZSttbLxNBp4ilaCvepC9Si1zckt6Dy+8kl8xqwc3K1ordl8Nnfzd9Gup9RpY5rKS3vz/RnO2j2Pw9RudHew1R5uVGyjJ/8AJSfgl52T6nv4ubHkm8Xk5OG4XureHoKEVGKyNljzG4HF4b/fpd7Bf97Dpysuc6Pxx/p3kaKOMpzjvwkpR0vHPPTdsuN8rHZz0l0aMpyUIK8pZLkucn0RddnYGNGChHzb4yk9ZMh9n9md1HemvtJpX/hXCmvr1Osg1I9SM0jxI04qtbJepFa8TWvktEY4HDb8rcFm/LkaqcHOSjH/ADqWDCYdQjZer5suV1CTbckegHF0AAAAAAAAAAAAAAAAAABHr4SMs9HzWvrz9SDWw048N5c46+sf0OsCy6SxXJ4aEs1k+a+qIdTBuOiur38K4vVtFnr4SEs2rP5lk/7+pCq4OcdPEumT9uJy5Pj8fJ5mq3jy54eHLwNH7z9P1Jxipe64aP1RkdOHinFj0xjkzud3S5CeyMP3vfdxT7395uR3vO/PqTQdWHqM0jGJm3ZXYGNerurrwOck5OyzbMqk3OWWbeSR2tnYFU1d5yer5dEW3phJtngMGqa/ier+iJQBxdAAAAAAAAAAAAAAAAAAAAAAAAAAAaq2HjP4kn14ryZCq7PkvglfpLX0kvqjpAstiacOd45STj56ej0PTtNX1IlXZ0H8LcP5dPZ5GpknSgpmipJ1JbsM/wDNWTlseL+Oc5LldJfgifQoRgrQSS6fUvVE6UfA4FU83nLn9ETADFu2wAE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t d'imatges de digital medical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ISEhQUEBIVFRUUEhQUFxQVFxQXFhgUFBUWGBQRFBUYHCggGR0lHRQUITEhJSktLy8uFx80ODMsNygtLi0BCgoKDg0OGhAQGiwdHxwsLCssLCwsLCwsLCwsLCwsLCwsLCwsLCwsLCwsLCwsLCwsLCwsLCwsLCwsLCwsLCwsK//AABEIAOEA4QMBIgACEQEDEQH/xAAcAAEAAgMBAQEAAAAAAAAAAAAABAYCAwUBBwj/xAA+EAACAQIDBQYDBQcDBQEAAAAAAQIDEQQhMQUSQVFhBhMicYGRMlLBI0KhsdEUU2JyguHwBzNjFkNzkvEV/8QAGQEBAQEBAQEAAAAAAAAAAAAAAAECAwQF/8QAJBEBAQACAQQCAQUAAAAAAAAAAAECEQMSITFBBFEyE0JhcaH/2gAMAwEAAhEDEQA/APuIAAAAAAAAAAAAAAAAAAAAAAAAAAAAAAAAAAAAAAAAAAAAAAAAAAAAAAAAAAAAAAAAAAAAAAAAAAAAAAAAAAAAAAAAAAAAAAAAOTtTb1Oi91JzktUtF5v6ETD9q6TdqkJR6rxL9fwNdGWt6TcWEHMe38Pe3eeqUmvexOoYiE1eElJdGmSyxdtoAIAAAAAAAAAAAAAAAAAAAAAAAAAAAAibQ2jTox3qkkuS4vyXEqWO7XVaktzDQab0st+b9FkiyWpbIutSpGKvJpLm2kvxOBtrtFBR3aElKTunJZqK5p8WV2vsPF1IuriaipxSu9978vJRWS9znrJWR148JazcqzlP/PqxE1NnsZnpc0lGdOcou8W0+abT/AjxqGaqDQ7eD7R1oZStUXXJ+6O3hO0dGeUm4P8Ai0/9ll7lLTPTllxStTKvpMJpq6aa5rMyPnOHxE6bvTlKPk/pxOzhO09SOVSKmua8L/RnK8V9NzKLaDmYPblCplv7r5Ty/HQ6SZzss8tPQAQAAAAAAAAAAAAAAAACvbf7Sxo3hStKfF/dj5830MO1e2u6XdU342vE192L5dWRezPZ1O1aur8YQf4Tl+hqTU3WbfUQdm7BrYt97iJSjF8X8cl/Cn8K/wAsXHZ2zaVCO7Sgo83xfnLVksEt2smlS7cY+25ST18cvyivzZU9463a+Mv2mbelo28t1fW5wpM9PH2xc8vLejxzNEqjNbqHTbOktSMlIhKobI1BtdJcahtjUISqGal1KibGZnvEJTMlUAlsk4XH1aXwTcVy1XsznqrzMZVG3Zf/ADoupLJRasN2uSyrx9Y6+sf7lmw9aM4qUHeMldNHzOnBI6OB2lVpfBNpfK817foccuH6bmf2v4K5svtVTnNUqrjGo+TX4q90WM4XGzy3LsABFAAAAAAAACPj8UqVOU5aRV/N8F7kgr/bWpagl81SKfom/oiybqVwtgYR4rEOdXNRe/Lq2/DHy+iL1OoorN2K92PShh5Tespv8Ekl+ZltTHtQlP4rZW4LOxrLz/RhLdSea7ccXB8ffI3JlT2Pjp1b78LJfe0u76GVbtLhaNZUZ4qlCq7fZynFPPS6eS9TMks3Gs8bhl05O3tbZMMQrSya0ktV06lF7QbGlh3HNNSvZ+VsvxL3Sx/NX6o9xuFpYiO7PPiuEk+aNY5XFjtXyeozS2XTaXYyau6MlJfLLJ++jKrjdnVKTtODi+qO0zlZ0i3MlIwFzW0blMzjMjmVy7EqMzNSuRFMy3+Rdok95655ef8AY20nYgKrn5ZfqyTCoWVE2EuZxtr7bcZ93TzazqNaxjyjzfN8DPbG0lRgrfFN7sej4z9PqcOnR3Y3m7uN5Rqcet+ZMv4ZtWPsfsTDyrwcZuCdTvNW7ytbcTeiZ9gPh2wcJXhQjiZK1KdVxXOLecX5cPM+udnNod9RTk7yj4ZdeUvVHmznt1wrqgA5ugAAAAAAAAcPtfhpVKKUFdqpHLzuvqdXG4qNKDnLRctW+CXU59TFyqJXju5X3b3d+rRrGe0tQtnYbuqcYXva7fK71se1MHBu9rP5o5P1tr6m85XaXb1LBUe8qXk5SUKdOPx1Kj+GEV/mRthD7UbdeFpxpU5KeKqqSpJpWVta1RLSMfxdkfNdpdiKVZOTq1O+lnOrJ72/N6ylF/Sx3sFRqOU62IlvV6rvJ8IR+7RhyivxeZltGbUGkp53TlCzlFc0m8/QmmdqXh5bX2XnQqSnSX3VepTt1pPOP9PuW3s9/rJSnaOOoulLTvKV5w83D4o+lyLhcY6cJSdTvFfdpxeUt7O6ldXVut8jk4zYMa6cqtnN5uSSi/JOP1uNfR1afbtjdoKWIhv4etCtDnGSduj4p9GdOVSnUW7UimuUlde5+csPs6WHsob0XF3jVoyVOvG7z3paVF0e7osi0bG7e42k1Cqo4yKtfdXc4lLm6csp+lr8yabmT6TtLsbSnnRe4+Tzj+qKltPs7Xo3coO3zLNe60LB2d7bYTEvdo1t2pxoVPBUT5br181ctVPGp5TX6ewlsXtXyBpo8ufUdo9nMPXV0t1/ND6rQqO1OyFandwXeR5x19Ym5mmldTMakrZ8lf10RnOm4uzVjnbTxXdxUt2TTnm4q9lFatLPU6dTNTKCdiTSfBavIgYTFxqRThJSXNEqF7Sa1UHbzeVyylQcTedV78fCvDFcorj65slYTZsqs4UYZ77Vv5eNzbhqLUVv52yj81+S5n0PsdsB0U6tVfaTWS+WPLzYzymMc8ceqt+2tmwp7PqUkvDCi2v5o+JS90c7sBUfjXOEX6p/3N/bnaiVP9ng7zq23v4ad7tvztb3N3YrBOFNzf37Jfyx4+9/Y4T8ba7fuWQAHNsAAAAAACPi6+6stX/lwI+0ZqVo2Ts0/VaEQA6yaYrVjMVClCVSpJRhBOUpPRJHzGNSpi8Q8ZiFZK8cNSelOl+8af356voStubS/wD0ayUJXwdCXDSvWi9esIv3ZhVx8IT3J3jdZSlZRb+VPnoGLWzF1nGL3VvS4Ryu+btxSNGF2ipU3UnFw3XaSlzSV0uL1tobsRhqdRLfSa1UtGusZLNHDi3Ust5ypwbs395/M+i0QS1nSi5ydSSte+7Hkm7+71bPMVimpKnBNykrtrSEXlvPr0JaRAq4ubnKNGCk4rxSlkr/ACJ/UMocafc1UpuShrvWbU5y1dRo2dyq281TtGN91vVyXGK+75rM9qVVXT3rxVN3qU7q7fBb17WMMXjYSjeE6kKkclBJptvROLya6kFcxPZ/vZ/ZucKrd92pdpvmp6rz8R2NndstrbMahiFKrSWW7WvJW5QrrNet/Is2xtnNPvqudSUUrPSCtmorhc6s6akmpJNPVNXT80x0typ3Zj/VDBYlqMpvDVXluVWlFvlGovC/Wz6F/o47S+a5r8z4TtzsVhZxlOL7hpNtxzh6wf0sXj/SnYOIwmEf7TOTdSSnCk27U4Wskk/hctWuGXUa+2pV7x2zMPiF44pv5llJepVcb2CnvLuqsd3P4075+WpZUSqOKeks+pNWeGu18vk+1OyNSi25U5Qf7ynnF9Xl+aNOChKLe9OM01bSz/M+1kLE7JoVPjo05Pm4q/uJnpLgoWwsXhaL7yrCpUqLRWhux8vEdHHdsqs/DQpqDeW83vS9IrK/uWL/AKawn7iPvL9SbhNnUaX+3ThHqoq/vqLlL3pMbFR2J2YqVJd5id5Ju73n45vryRdoQUUklZJWSXBLgZAzbtqTQACKAAAAAMKtRRV2cmpNt3fEmbS0XmQDeMZyenF7YYLEV8LOnhZKM5OKd3u71O/2kIzs92TWSZN2vtBUKUqjV7LJLVvgilYDtHL43Nxk7XWck29Xu8r5XaWh1xw6mLdIVGtCi40KlOWHkkoxpVFuppaKnP4Z/wBLZMqU1JWkk1yauW7BVIYyi1XpQnB5ZpShJPikzjY/sZKN3gqzh/w1bzp+UJ/HT/FLkZs12qaU3FRinKjRuot/aZtr/wAceXX2N0IJKyMK+GnhbRxNOVFt2U5eKnJv5ay8N23pLdfQ2kYu/aHtWNR07U73bzs7S3eKi3ozlVHFbrpxnTcV45S3o2jHLda+83wO7XrKKvLQ04pxlTejTWd09PJZgQsNU3IJLDy7uSd81Keb1lHjdEzYGzvtJT3XGksoQldttffV/hXQ82Fh23u3k42Tzu1H+GLeZY4q2hZFZA8JGz8A8RPcV1BWdSS4LhBPm/wRVb+z+yv2iaq1F9jTleCelSpF/G+cIvTm10LqaqNNRSjFJKKSSWiS0SNqMtvTyckldnt7Zsg1628+hZNjvYOpvQi+n5G4i7Ng1Tjfjn7ko5Xy6QABAAAAAAAAAAAGNSmpKz0OdXwUo5x8S5cf7nTBZdJYrWNwcasd2V8nk1k0/IreK7KuUlFpOLlfeVlbnJr5rccz6HXw0Z6rPmtTn1sLOP8AEua19V+h1x5bOzFxRKcI0oJRVoxSSS/BEB1ZX3ru/T8ifXpKate2d7rn1RArYaUb8vmX524Hz/m/q9rj4n09Xx+j35bY46MrwqKMla0lk8n80GcLG9i6E05YKp3D+RLfo360m04f0tEPD7OqU3Rap026W8t+m7SqOUbOVaUkt1O+814m5Jcjp4LF1HUlF7vgS3pQ3kozdmqSb+JpZt5arLU5YfMyx/LvP9ay4McvHZSttbLxNBp4ilaCvepC9Si1zckt6Dy+8kl8xqwc3K1ordl8Nnfzd9Gup9RpY5rKS3vz/RnO2j2Pw9RudHew1R5uVGyjJ/8AJSfgl52T6nv4ubHkm8Xk5OG4XureHoKEVGKyNljzG4HF4b/fpd7Bf97Dpysuc6Pxx/p3kaKOMpzjvwkpR0vHPPTdsuN8rHZz0l0aMpyUIK8pZLkucn0RddnYGNGChHzb4yk9ZMh9n9md1HemvtJpX/hXCmvr1Osg1I9SM0jxI04qtbJepFa8TWvktEY4HDb8rcFm/LkaqcHOSjH/ADqWDCYdQjZer5suV1CTbckegHF0AAAAAAAAAAAAAAAAAABHr4SMs9HzWvrz9SDWw048N5c46+sf0OsCy6SxXJ4aEs1k+a+qIdTBuOiur38K4vVtFnr4SEs2rP5lk/7+pCq4OcdPEumT9uJy5Pj8fJ5mq3jy54eHLwNH7z9P1Jxipe64aP1RkdOHinFj0xjkzud3S5CeyMP3vfdxT7395uR3vO/PqTQdWHqM0jGJm3ZXYGNerurrwOck5OyzbMqk3OWWbeSR2tnYFU1d5yer5dEW3phJtngMGqa/ier+iJQBxdAAAAAAAAAAAAAAAAAAAAAAAAAAAaq2HjP4kn14ryZCq7PkvglfpLX0kvqjpAstiacOd45STj56ej0PTtNX1IlXZ0H8LcP5dPZ5GpknSgpmipJ1JbsM/wDNWTlseL+Oc5LldJfgifQoRgrQSS6fUvVE6UfA4FU83nLn9ETADFu2wAE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data:image/jpeg;base64,/9j/4AAQSkZJRgABAQAAAQABAAD/2wCEAAkGBxISEhQUEBIVFRUUEhQUFxQVFxQXFhgUFBUWGBQRFBUYHCggGR0lHRQUITEhJSktLy8uFx80ODMsNygtLi0BCgoKDg0OGhAQGiwdHxwsLCssLCwsLCwsLCwsLCwsLCwsLCwsLCwsLCwsLCwsLCwsLCwsLCwsLCwsLCwsLCwsK//AABEIAOEA4QMBIgACEQEDEQH/xAAcAAEAAgMBAQEAAAAAAAAAAAAABAYCAwUBBwj/xAA+EAACAQIDBQYDBQcDBQEAAAAAAQIDEQQhMQUSQVFhBhMicYGRMlLBI0KhsdEUU2JyguHwBzNjFkNzkvEV/8QAGQEBAQEBAQEAAAAAAAAAAAAAAAECAwQF/8QAJBEBAQACAQQCAQUAAAAAAAAAAAECEQMSITFBBFEyE0JhcaH/2gAMAwEAAhEDEQA/APuIAAAAAAAAAAAAAAAAAAAAAAAAAAAAAAAAAAAAAAAAAAAAAAAAAAAAAAAAAAAAAAAAAAAAAAAAAAAAAAAAAAAAAAAAAAAAAAAAOTtTb1Oi91JzktUtF5v6ETD9q6TdqkJR6rxL9fwNdGWt6TcWEHMe38Pe3eeqUmvexOoYiE1eElJdGmSyxdtoAIAAAAAAAAAAAAAAAAAAAAAAAAAAAAibQ2jTox3qkkuS4vyXEqWO7XVaktzDQab0st+b9FkiyWpbIutSpGKvJpLm2kvxOBtrtFBR3aElKTunJZqK5p8WV2vsPF1IuriaipxSu9978vJRWS9znrJWR148JazcqzlP/PqxE1NnsZnpc0lGdOcou8W0+abT/AjxqGaqDQ7eD7R1oZStUXXJ+6O3hO0dGeUm4P8Ai0/9ll7lLTPTllxStTKvpMJpq6aa5rMyPnOHxE6bvTlKPk/pxOzhO09SOVSKmua8L/RnK8V9NzKLaDmYPblCplv7r5Ty/HQ6SZzss8tPQAQAAAAAAAAAAAAAAAACvbf7Sxo3hStKfF/dj5830MO1e2u6XdU342vE192L5dWRezPZ1O1aur8YQf4Tl+hqTU3WbfUQdm7BrYt97iJSjF8X8cl/Cn8K/wAsXHZ2zaVCO7Sgo83xfnLVksEt2smlS7cY+25ST18cvyivzZU9463a+Mv2mbelo28t1fW5wpM9PH2xc8vLejxzNEqjNbqHTbOktSMlIhKobI1BtdJcahtjUISqGal1KibGZnvEJTMlUAlsk4XH1aXwTcVy1XsznqrzMZVG3Zf/ADoupLJRasN2uSyrx9Y6+sf7lmw9aM4qUHeMldNHzOnBI6OB2lVpfBNpfK817foccuH6bmf2v4K5svtVTnNUqrjGo+TX4q90WM4XGzy3LsABFAAAAAAAACPj8UqVOU5aRV/N8F7kgr/bWpagl81SKfom/oiybqVwtgYR4rEOdXNRe/Lq2/DHy+iL1OoorN2K92PShh5Tespv8Ekl+ZltTHtQlP4rZW4LOxrLz/RhLdSea7ccXB8ffI3JlT2Pjp1b78LJfe0u76GVbtLhaNZUZ4qlCq7fZynFPPS6eS9TMks3Gs8bhl05O3tbZMMQrSya0ktV06lF7QbGlh3HNNSvZ+VsvxL3Sx/NX6o9xuFpYiO7PPiuEk+aNY5XFjtXyeozS2XTaXYyau6MlJfLLJ++jKrjdnVKTtODi+qO0zlZ0i3MlIwFzW0blMzjMjmVy7EqMzNSuRFMy3+Rdok95655ef8AY20nYgKrn5ZfqyTCoWVE2EuZxtr7bcZ93TzazqNaxjyjzfN8DPbG0lRgrfFN7sej4z9PqcOnR3Y3m7uN5Rqcet+ZMv4ZtWPsfsTDyrwcZuCdTvNW7ytbcTeiZ9gPh2wcJXhQjiZK1KdVxXOLecX5cPM+udnNod9RTk7yj4ZdeUvVHmznt1wrqgA5ugAAAAAAAAcPtfhpVKKUFdqpHLzuvqdXG4qNKDnLRctW+CXU59TFyqJXju5X3b3d+rRrGe0tQtnYbuqcYXva7fK71se1MHBu9rP5o5P1tr6m85XaXb1LBUe8qXk5SUKdOPx1Kj+GEV/mRthD7UbdeFpxpU5KeKqqSpJpWVta1RLSMfxdkfNdpdiKVZOTq1O+lnOrJ72/N6ylF/Sx3sFRqOU62IlvV6rvJ8IR+7RhyivxeZltGbUGkp53TlCzlFc0m8/QmmdqXh5bX2XnQqSnSX3VepTt1pPOP9PuW3s9/rJSnaOOoulLTvKV5w83D4o+lyLhcY6cJSdTvFfdpxeUt7O6ldXVut8jk4zYMa6cqtnN5uSSi/JOP1uNfR1afbtjdoKWIhv4etCtDnGSduj4p9GdOVSnUW7UimuUlde5+csPs6WHsob0XF3jVoyVOvG7z3paVF0e7osi0bG7e42k1Cqo4yKtfdXc4lLm6csp+lr8yabmT6TtLsbSnnRe4+Tzj+qKltPs7Xo3coO3zLNe60LB2d7bYTEvdo1t2pxoVPBUT5br181ctVPGp5TX6ewlsXtXyBpo8ufUdo9nMPXV0t1/ND6rQqO1OyFandwXeR5x19Ym5mmldTMakrZ8lf10RnOm4uzVjnbTxXdxUt2TTnm4q9lFatLPU6dTNTKCdiTSfBavIgYTFxqRThJSXNEqF7Sa1UHbzeVyylQcTedV78fCvDFcorj65slYTZsqs4UYZ77Vv5eNzbhqLUVv52yj81+S5n0PsdsB0U6tVfaTWS+WPLzYzymMc8ceqt+2tmwp7PqUkvDCi2v5o+JS90c7sBUfjXOEX6p/3N/bnaiVP9ng7zq23v4ad7tvztb3N3YrBOFNzf37Jfyx4+9/Y4T8ba7fuWQAHNsAAAAAACPi6+6stX/lwI+0ZqVo2Ts0/VaEQA6yaYrVjMVClCVSpJRhBOUpPRJHzGNSpi8Q8ZiFZK8cNSelOl+8af356voStubS/wD0ayUJXwdCXDSvWi9esIv3ZhVx8IT3J3jdZSlZRb+VPnoGLWzF1nGL3VvS4Ryu+btxSNGF2ipU3UnFw3XaSlzSV0uL1tobsRhqdRLfSa1UtGusZLNHDi3Ust5ypwbs395/M+i0QS1nSi5ydSSte+7Hkm7+71bPMVimpKnBNykrtrSEXlvPr0JaRAq4ubnKNGCk4rxSlkr/ACJ/UMocafc1UpuShrvWbU5y1dRo2dyq281TtGN91vVyXGK+75rM9qVVXT3rxVN3qU7q7fBb17WMMXjYSjeE6kKkclBJptvROLya6kFcxPZ/vZ/ZucKrd92pdpvmp6rz8R2NndstrbMahiFKrSWW7WvJW5QrrNet/Is2xtnNPvqudSUUrPSCtmorhc6s6akmpJNPVNXT80x0typ3Zj/VDBYlqMpvDVXluVWlFvlGovC/Wz6F/o47S+a5r8z4TtzsVhZxlOL7hpNtxzh6wf0sXj/SnYOIwmEf7TOTdSSnCk27U4Wskk/hctWuGXUa+2pV7x2zMPiF44pv5llJepVcb2CnvLuqsd3P4075+WpZUSqOKeks+pNWeGu18vk+1OyNSi25U5Qf7ynnF9Xl+aNOChKLe9OM01bSz/M+1kLE7JoVPjo05Pm4q/uJnpLgoWwsXhaL7yrCpUqLRWhux8vEdHHdsqs/DQpqDeW83vS9IrK/uWL/AKawn7iPvL9SbhNnUaX+3ThHqoq/vqLlL3pMbFR2J2YqVJd5id5Ju73n45vryRdoQUUklZJWSXBLgZAzbtqTQACKAAAAAMKtRRV2cmpNt3fEmbS0XmQDeMZyenF7YYLEV8LOnhZKM5OKd3u71O/2kIzs92TWSZN2vtBUKUqjV7LJLVvgilYDtHL43Nxk7XWck29Xu8r5XaWh1xw6mLdIVGtCi40KlOWHkkoxpVFuppaKnP4Z/wBLZMqU1JWkk1yauW7BVIYyi1XpQnB5ZpShJPikzjY/sZKN3gqzh/w1bzp+UJ/HT/FLkZs12qaU3FRinKjRuot/aZtr/wAceXX2N0IJKyMK+GnhbRxNOVFt2U5eKnJv5ay8N23pLdfQ2kYu/aHtWNR07U73bzs7S3eKi3ozlVHFbrpxnTcV45S3o2jHLda+83wO7XrKKvLQ04pxlTejTWd09PJZgQsNU3IJLDy7uSd81Keb1lHjdEzYGzvtJT3XGksoQldttffV/hXQ82Fh23u3k42Tzu1H+GLeZY4q2hZFZA8JGz8A8RPcV1BWdSS4LhBPm/wRVb+z+yv2iaq1F9jTleCelSpF/G+cIvTm10LqaqNNRSjFJKKSSWiS0SNqMtvTyckldnt7Zsg1628+hZNjvYOpvQi+n5G4i7Ng1Tjfjn7ko5Xy6QABAAAAAAAAAAAGNSmpKz0OdXwUo5x8S5cf7nTBZdJYrWNwcasd2V8nk1k0/IreK7KuUlFpOLlfeVlbnJr5rccz6HXw0Z6rPmtTn1sLOP8AEua19V+h1x5bOzFxRKcI0oJRVoxSSS/BEB1ZX3ru/T8ifXpKate2d7rn1RArYaUb8vmX524Hz/m/q9rj4n09Xx+j35bY46MrwqKMla0lk8n80GcLG9i6E05YKp3D+RLfo360m04f0tEPD7OqU3Rap026W8t+m7SqOUbOVaUkt1O+814m5Jcjp4LF1HUlF7vgS3pQ3kozdmqSb+JpZt5arLU5YfMyx/LvP9ay4McvHZSttbLxNBp4ilaCvepC9Si1zckt6Dy+8kl8xqwc3K1ordl8Nnfzd9Gup9RpY5rKS3vz/RnO2j2Pw9RudHew1R5uVGyjJ/8AJSfgl52T6nv4ubHkm8Xk5OG4XureHoKEVGKyNljzG4HF4b/fpd7Bf97Dpysuc6Pxx/p3kaKOMpzjvwkpR0vHPPTdsuN8rHZz0l0aMpyUIK8pZLkucn0RddnYGNGChHzb4yk9ZMh9n9md1HemvtJpX/hXCmvr1Osg1I9SM0jxI04qtbJepFa8TWvktEY4HDb8rcFm/LkaqcHOSjH/ADqWDCYdQjZer5suV1CTbckegHF0AAAAAAAAAAAAAAAAAABHr4SMs9HzWvrz9SDWw048N5c46+sf0OsCy6SxXJ4aEs1k+a+qIdTBuOiur38K4vVtFnr4SEs2rP5lk/7+pCq4OcdPEumT9uJy5Pj8fJ5mq3jy54eHLwNH7z9P1Jxipe64aP1RkdOHinFj0xjkzud3S5CeyMP3vfdxT7395uR3vO/PqTQdWHqM0jGJm3ZXYGNerurrwOck5OyzbMqk3OWWbeSR2tnYFU1d5yer5dEW3phJtngMGqa/ier+iJQBxdAAAAAAAAAAAAAAAAAAAAAAAAAAAaq2HjP4kn14ryZCq7PkvglfpLX0kvqjpAstiacOd45STj56ej0PTtNX1IlXZ0H8LcP5dPZ5GpknSgpmipJ1JbsM/wDNWTlseL+Oc5LldJfgifQoRgrQSS6fUvVE6UfA4FU83nLn9ETADFu2wAE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://digsys.upc.es/ed//images/imj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9" y="312738"/>
            <a:ext cx="824865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13905"/>
            <a:ext cx="8697144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 (</a:t>
            </a:r>
            <a:r>
              <a:rPr lang="ca-ES" dirty="0" err="1" smtClean="0"/>
              <a:t>Smart</a:t>
            </a:r>
            <a:r>
              <a:rPr lang="ca-ES" dirty="0" smtClean="0"/>
              <a:t> </a:t>
            </a:r>
            <a:r>
              <a:rPr lang="ca-ES" dirty="0" err="1" smtClean="0"/>
              <a:t>Cities</a:t>
            </a:r>
            <a:r>
              <a:rPr lang="ca-ES" dirty="0" smtClean="0"/>
              <a:t>, </a:t>
            </a:r>
            <a:r>
              <a:rPr lang="ca-ES" dirty="0" err="1" smtClean="0"/>
              <a:t>IoT</a:t>
            </a:r>
            <a:r>
              <a:rPr lang="ca-ES" dirty="0" smtClean="0"/>
              <a:t>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530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606783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Exemples d’aplicacions ...</a:t>
            </a:r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251520" y="620688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Home </a:t>
            </a:r>
            <a:r>
              <a:rPr lang="es-ES" sz="1600" b="1" dirty="0" err="1"/>
              <a:t>Appliances</a:t>
            </a:r>
            <a:r>
              <a:rPr lang="es-ES" sz="1600" b="1" dirty="0"/>
              <a:t>: </a:t>
            </a:r>
            <a:r>
              <a:rPr lang="es-ES" sz="1600" b="1" dirty="0" err="1"/>
              <a:t>Washing</a:t>
            </a:r>
            <a:r>
              <a:rPr lang="es-ES" sz="1600" b="1" dirty="0"/>
              <a:t> machines, </a:t>
            </a:r>
            <a:r>
              <a:rPr lang="es-ES" sz="1600" b="1" dirty="0" err="1"/>
              <a:t>microwave</a:t>
            </a:r>
            <a:r>
              <a:rPr lang="es-ES" sz="1600" b="1" dirty="0"/>
              <a:t> </a:t>
            </a:r>
            <a:r>
              <a:rPr lang="es-ES" sz="1600" b="1" dirty="0" err="1"/>
              <a:t>appliances</a:t>
            </a:r>
            <a:r>
              <a:rPr lang="es-ES" sz="1600" b="1" dirty="0"/>
              <a:t>, </a:t>
            </a:r>
            <a:r>
              <a:rPr lang="es-ES" sz="1600" b="1" dirty="0" err="1"/>
              <a:t>security</a:t>
            </a:r>
            <a:r>
              <a:rPr lang="es-ES" sz="1600" b="1" dirty="0"/>
              <a:t> </a:t>
            </a:r>
            <a:r>
              <a:rPr lang="es-ES" sz="1600" b="1" dirty="0" err="1"/>
              <a:t>systems</a:t>
            </a:r>
            <a:r>
              <a:rPr lang="es-ES" sz="1600" b="1" dirty="0"/>
              <a:t>, </a:t>
            </a:r>
            <a:r>
              <a:rPr lang="es-ES" sz="1600" b="1" dirty="0" err="1"/>
              <a:t>dishwashers</a:t>
            </a:r>
            <a:r>
              <a:rPr lang="es-ES" sz="1600" b="1" dirty="0"/>
              <a:t>, DVD, HV and AC </a:t>
            </a:r>
            <a:r>
              <a:rPr lang="es-ES" sz="1600" b="1" dirty="0" err="1"/>
              <a:t>systems</a:t>
            </a:r>
            <a:r>
              <a:rPr lang="es-ES" sz="1600" b="1" dirty="0"/>
              <a:t>, etc.</a:t>
            </a:r>
          </a:p>
          <a:p>
            <a:endParaRPr lang="es-ES" sz="1600" b="1" dirty="0" smtClean="0"/>
          </a:p>
          <a:p>
            <a:r>
              <a:rPr lang="es-ES" sz="1600" b="1" dirty="0" err="1" smtClean="0"/>
              <a:t>Automobile</a:t>
            </a:r>
            <a:r>
              <a:rPr lang="es-ES" sz="1600" b="1" dirty="0"/>
              <a:t>: Airbag </a:t>
            </a:r>
            <a:r>
              <a:rPr lang="es-ES" sz="1600" b="1" dirty="0" err="1"/>
              <a:t>systems</a:t>
            </a:r>
            <a:r>
              <a:rPr lang="es-ES" sz="1600" b="1" dirty="0"/>
              <a:t>, GPS, anti-</a:t>
            </a:r>
            <a:r>
              <a:rPr lang="es-ES" sz="1600" b="1" dirty="0" err="1"/>
              <a:t>locking</a:t>
            </a:r>
            <a:r>
              <a:rPr lang="es-ES" sz="1600" b="1" dirty="0"/>
              <a:t> </a:t>
            </a:r>
            <a:r>
              <a:rPr lang="es-ES" sz="1600" b="1" dirty="0" err="1"/>
              <a:t>brake</a:t>
            </a:r>
            <a:r>
              <a:rPr lang="es-ES" sz="1600" b="1" dirty="0"/>
              <a:t> </a:t>
            </a:r>
            <a:r>
              <a:rPr lang="es-ES" sz="1600" b="1" dirty="0" err="1"/>
              <a:t>system</a:t>
            </a:r>
            <a:r>
              <a:rPr lang="es-ES" sz="1600" b="1" dirty="0"/>
              <a:t>, fuel </a:t>
            </a:r>
            <a:r>
              <a:rPr lang="es-ES" sz="1600" b="1" dirty="0" err="1"/>
              <a:t>injection</a:t>
            </a:r>
            <a:r>
              <a:rPr lang="es-ES" sz="1600" b="1" dirty="0"/>
              <a:t> </a:t>
            </a:r>
            <a:r>
              <a:rPr lang="es-ES" sz="1600" b="1" dirty="0" err="1"/>
              <a:t>controller</a:t>
            </a:r>
            <a:r>
              <a:rPr lang="es-ES" sz="1600" b="1" dirty="0"/>
              <a:t> </a:t>
            </a:r>
            <a:r>
              <a:rPr lang="es-ES" sz="1600" b="1" dirty="0" err="1"/>
              <a:t>devices</a:t>
            </a:r>
            <a:r>
              <a:rPr lang="es-ES" sz="1600" b="1" dirty="0"/>
              <a:t>, etc.</a:t>
            </a:r>
          </a:p>
          <a:p>
            <a:endParaRPr lang="es-ES" sz="1600" b="1" dirty="0" smtClean="0"/>
          </a:p>
          <a:p>
            <a:r>
              <a:rPr lang="es-ES" sz="1600" b="1" dirty="0" smtClean="0"/>
              <a:t>Office </a:t>
            </a:r>
            <a:r>
              <a:rPr lang="es-ES" sz="1600" b="1" dirty="0" err="1"/>
              <a:t>Automation</a:t>
            </a:r>
            <a:r>
              <a:rPr lang="es-ES" sz="1600" b="1" dirty="0"/>
              <a:t>: </a:t>
            </a:r>
            <a:r>
              <a:rPr lang="es-ES" sz="1600" b="1" dirty="0" err="1"/>
              <a:t>Copy</a:t>
            </a:r>
            <a:r>
              <a:rPr lang="es-ES" sz="1600" b="1" dirty="0"/>
              <a:t> Machine, Fax, modem, </a:t>
            </a:r>
            <a:r>
              <a:rPr lang="es-ES" sz="1600" b="1" dirty="0" err="1"/>
              <a:t>smart</a:t>
            </a:r>
            <a:r>
              <a:rPr lang="es-ES" sz="1600" b="1" dirty="0"/>
              <a:t> </a:t>
            </a:r>
            <a:r>
              <a:rPr lang="es-ES" sz="1600" b="1" dirty="0" err="1"/>
              <a:t>phone</a:t>
            </a:r>
            <a:r>
              <a:rPr lang="es-ES" sz="1600" b="1" dirty="0"/>
              <a:t> </a:t>
            </a:r>
            <a:r>
              <a:rPr lang="es-ES" sz="1600" b="1" dirty="0" err="1"/>
              <a:t>system</a:t>
            </a:r>
            <a:r>
              <a:rPr lang="es-ES" sz="1600" b="1" dirty="0"/>
              <a:t>, </a:t>
            </a:r>
            <a:r>
              <a:rPr lang="es-ES" sz="1600" b="1" dirty="0" err="1"/>
              <a:t>printer</a:t>
            </a:r>
            <a:r>
              <a:rPr lang="es-ES" sz="1600" b="1" dirty="0"/>
              <a:t>, and </a:t>
            </a:r>
            <a:r>
              <a:rPr lang="es-ES" sz="1600" b="1" dirty="0" err="1"/>
              <a:t>scanners</a:t>
            </a:r>
            <a:r>
              <a:rPr lang="es-ES" sz="1600" b="1" dirty="0"/>
              <a:t>.</a:t>
            </a:r>
          </a:p>
          <a:p>
            <a:endParaRPr lang="es-ES" sz="1600" b="1" dirty="0" smtClean="0"/>
          </a:p>
          <a:p>
            <a:r>
              <a:rPr lang="es-ES" sz="1600" b="1" dirty="0" err="1" smtClean="0"/>
              <a:t>Entertainment</a:t>
            </a:r>
            <a:r>
              <a:rPr lang="es-ES" sz="1600" b="1" dirty="0"/>
              <a:t>: Video </a:t>
            </a:r>
            <a:r>
              <a:rPr lang="es-ES" sz="1600" b="1" dirty="0" err="1"/>
              <a:t>games</a:t>
            </a:r>
            <a:r>
              <a:rPr lang="es-ES" sz="1600" b="1" dirty="0"/>
              <a:t>, mp3, </a:t>
            </a:r>
            <a:r>
              <a:rPr lang="es-ES" sz="1600" b="1" dirty="0" err="1"/>
              <a:t>mind</a:t>
            </a:r>
            <a:r>
              <a:rPr lang="es-ES" sz="1600" b="1" dirty="0"/>
              <a:t> </a:t>
            </a:r>
            <a:r>
              <a:rPr lang="es-ES" sz="1600" b="1" dirty="0" err="1"/>
              <a:t>storm</a:t>
            </a:r>
            <a:r>
              <a:rPr lang="es-ES" sz="1600" b="1" dirty="0"/>
              <a:t>, </a:t>
            </a:r>
            <a:r>
              <a:rPr lang="es-ES" sz="1600" b="1" dirty="0" err="1"/>
              <a:t>smart</a:t>
            </a:r>
            <a:r>
              <a:rPr lang="es-ES" sz="1600" b="1" dirty="0"/>
              <a:t> </a:t>
            </a:r>
            <a:r>
              <a:rPr lang="es-ES" sz="1600" b="1" dirty="0" err="1"/>
              <a:t>toy</a:t>
            </a:r>
            <a:r>
              <a:rPr lang="es-ES" sz="1600" b="1" dirty="0"/>
              <a:t>, etc.</a:t>
            </a:r>
          </a:p>
          <a:p>
            <a:endParaRPr lang="es-ES" sz="1600" b="1" dirty="0" smtClean="0"/>
          </a:p>
          <a:p>
            <a:r>
              <a:rPr lang="es-ES" sz="1600" b="1" dirty="0" smtClean="0"/>
              <a:t>Security</a:t>
            </a:r>
            <a:r>
              <a:rPr lang="es-ES" sz="1600" b="1" dirty="0"/>
              <a:t>: </a:t>
            </a:r>
            <a:r>
              <a:rPr lang="es-ES" sz="1600" b="1" dirty="0" err="1"/>
              <a:t>Building</a:t>
            </a:r>
            <a:r>
              <a:rPr lang="es-ES" sz="1600" b="1" dirty="0"/>
              <a:t> </a:t>
            </a:r>
            <a:r>
              <a:rPr lang="es-ES" sz="1600" b="1" dirty="0" err="1"/>
              <a:t>security</a:t>
            </a:r>
            <a:r>
              <a:rPr lang="es-ES" sz="1600" b="1" dirty="0"/>
              <a:t> </a:t>
            </a:r>
            <a:r>
              <a:rPr lang="es-ES" sz="1600" b="1" dirty="0" err="1"/>
              <a:t>system</a:t>
            </a:r>
            <a:r>
              <a:rPr lang="es-ES" sz="1600" b="1" dirty="0"/>
              <a:t>, </a:t>
            </a:r>
            <a:r>
              <a:rPr lang="es-ES" sz="1600" b="1" dirty="0" err="1"/>
              <a:t>face</a:t>
            </a:r>
            <a:r>
              <a:rPr lang="es-ES" sz="1600" b="1" dirty="0"/>
              <a:t> </a:t>
            </a:r>
            <a:r>
              <a:rPr lang="es-ES" sz="1600" b="1" dirty="0" err="1"/>
              <a:t>recognition</a:t>
            </a:r>
            <a:r>
              <a:rPr lang="es-ES" sz="1600" b="1" dirty="0"/>
              <a:t>, </a:t>
            </a:r>
            <a:r>
              <a:rPr lang="es-ES" sz="1600" b="1" dirty="0" err="1"/>
              <a:t>airport</a:t>
            </a:r>
            <a:r>
              <a:rPr lang="es-ES" sz="1600" b="1" dirty="0"/>
              <a:t> </a:t>
            </a:r>
            <a:r>
              <a:rPr lang="es-ES" sz="1600" b="1" dirty="0" err="1"/>
              <a:t>security</a:t>
            </a:r>
            <a:r>
              <a:rPr lang="es-ES" sz="1600" b="1" dirty="0"/>
              <a:t> </a:t>
            </a:r>
            <a:r>
              <a:rPr lang="es-ES" sz="1600" b="1" dirty="0" err="1"/>
              <a:t>system</a:t>
            </a:r>
            <a:r>
              <a:rPr lang="es-ES" sz="1600" b="1" dirty="0"/>
              <a:t>, </a:t>
            </a:r>
            <a:r>
              <a:rPr lang="es-ES" sz="1600" b="1" dirty="0" err="1"/>
              <a:t>eye</a:t>
            </a:r>
            <a:r>
              <a:rPr lang="es-ES" sz="1600" b="1" dirty="0"/>
              <a:t> </a:t>
            </a:r>
            <a:r>
              <a:rPr lang="es-ES" sz="1600" b="1" dirty="0" err="1"/>
              <a:t>recognition</a:t>
            </a:r>
            <a:r>
              <a:rPr lang="es-ES" sz="1600" b="1" dirty="0"/>
              <a:t> </a:t>
            </a:r>
            <a:r>
              <a:rPr lang="es-ES" sz="1600" b="1" dirty="0" err="1"/>
              <a:t>system</a:t>
            </a:r>
            <a:r>
              <a:rPr lang="es-ES" sz="1600" b="1" dirty="0"/>
              <a:t>, </a:t>
            </a:r>
            <a:r>
              <a:rPr lang="es-ES" sz="1600" b="1" dirty="0" err="1"/>
              <a:t>alarm</a:t>
            </a:r>
            <a:r>
              <a:rPr lang="es-ES" sz="1600" b="1" dirty="0"/>
              <a:t> </a:t>
            </a:r>
            <a:r>
              <a:rPr lang="es-ES" sz="1600" b="1" dirty="0" err="1"/>
              <a:t>system</a:t>
            </a:r>
            <a:r>
              <a:rPr lang="es-ES" sz="1600" b="1" dirty="0"/>
              <a:t>, </a:t>
            </a:r>
            <a:r>
              <a:rPr lang="es-ES" sz="1600" b="1" dirty="0" err="1"/>
              <a:t>finger</a:t>
            </a:r>
            <a:r>
              <a:rPr lang="es-ES" sz="1600" b="1" dirty="0"/>
              <a:t> </a:t>
            </a:r>
            <a:r>
              <a:rPr lang="es-ES" sz="1600" b="1" dirty="0" err="1"/>
              <a:t>recognition</a:t>
            </a:r>
            <a:r>
              <a:rPr lang="es-ES" sz="1600" b="1" dirty="0"/>
              <a:t> </a:t>
            </a:r>
            <a:r>
              <a:rPr lang="es-ES" sz="1600" b="1" dirty="0" err="1"/>
              <a:t>systems</a:t>
            </a:r>
            <a:r>
              <a:rPr lang="es-ES" sz="1600" b="1" dirty="0"/>
              <a:t>, etc.</a:t>
            </a:r>
          </a:p>
          <a:p>
            <a:endParaRPr lang="es-ES" sz="1600" b="1" dirty="0" smtClean="0">
              <a:hlinkClick r:id="rId2"/>
            </a:endParaRPr>
          </a:p>
          <a:p>
            <a:r>
              <a:rPr lang="es-ES" sz="1600" b="1" dirty="0" smtClean="0">
                <a:hlinkClick r:id="rId2"/>
              </a:rPr>
              <a:t>Industrial </a:t>
            </a:r>
            <a:r>
              <a:rPr lang="es-ES" sz="1600" b="1" dirty="0" err="1">
                <a:hlinkClick r:id="rId2"/>
              </a:rPr>
              <a:t>Automation</a:t>
            </a:r>
            <a:r>
              <a:rPr lang="es-ES" sz="1600" b="1" dirty="0"/>
              <a:t>: </a:t>
            </a:r>
            <a:r>
              <a:rPr lang="es-ES" sz="1600" b="1" dirty="0" err="1"/>
              <a:t>Voltage</a:t>
            </a:r>
            <a:r>
              <a:rPr lang="es-ES" sz="1600" b="1" dirty="0"/>
              <a:t>, </a:t>
            </a:r>
            <a:r>
              <a:rPr lang="es-ES" sz="1600" b="1" dirty="0" err="1"/>
              <a:t>temperature</a:t>
            </a:r>
            <a:r>
              <a:rPr lang="es-ES" sz="1600" b="1" dirty="0"/>
              <a:t>, </a:t>
            </a:r>
            <a:r>
              <a:rPr lang="es-ES" sz="1600" b="1" dirty="0" err="1"/>
              <a:t>current</a:t>
            </a:r>
            <a:r>
              <a:rPr lang="es-ES" sz="1600" b="1" dirty="0"/>
              <a:t>, and </a:t>
            </a:r>
            <a:r>
              <a:rPr lang="es-ES" sz="1600" b="1" dirty="0" err="1"/>
              <a:t>hazard</a:t>
            </a:r>
            <a:r>
              <a:rPr lang="es-ES" sz="1600" b="1" dirty="0"/>
              <a:t> </a:t>
            </a:r>
            <a:r>
              <a:rPr lang="es-ES" sz="1600" b="1" dirty="0" err="1"/>
              <a:t>detecting</a:t>
            </a:r>
            <a:r>
              <a:rPr lang="es-ES" sz="1600" b="1" dirty="0"/>
              <a:t> </a:t>
            </a:r>
            <a:r>
              <a:rPr lang="es-ES" sz="1600" b="1" dirty="0" err="1"/>
              <a:t>systems</a:t>
            </a:r>
            <a:r>
              <a:rPr lang="es-ES" sz="1600" b="1" dirty="0"/>
              <a:t>, data </a:t>
            </a:r>
            <a:r>
              <a:rPr lang="es-ES" sz="1600" b="1" dirty="0" err="1"/>
              <a:t>collection</a:t>
            </a:r>
            <a:r>
              <a:rPr lang="es-ES" sz="1600" b="1" dirty="0"/>
              <a:t> </a:t>
            </a:r>
            <a:r>
              <a:rPr lang="es-ES" sz="1600" b="1" dirty="0" err="1"/>
              <a:t>systems</a:t>
            </a:r>
            <a:r>
              <a:rPr lang="es-ES" sz="1600" b="1" dirty="0"/>
              <a:t>, </a:t>
            </a:r>
            <a:r>
              <a:rPr lang="es-ES" sz="1600" b="1" dirty="0" err="1"/>
              <a:t>assembly</a:t>
            </a:r>
            <a:r>
              <a:rPr lang="es-ES" sz="1600" b="1" dirty="0"/>
              <a:t> line, </a:t>
            </a:r>
            <a:r>
              <a:rPr lang="es-ES" sz="1600" b="1" dirty="0" err="1"/>
              <a:t>monitoring</a:t>
            </a:r>
            <a:r>
              <a:rPr lang="es-ES" sz="1600" b="1" dirty="0"/>
              <a:t> </a:t>
            </a:r>
            <a:r>
              <a:rPr lang="es-ES" sz="1600" b="1" dirty="0" err="1"/>
              <a:t>systems</a:t>
            </a:r>
            <a:r>
              <a:rPr lang="es-ES" sz="1600" b="1" dirty="0"/>
              <a:t> </a:t>
            </a:r>
            <a:r>
              <a:rPr lang="es-ES" sz="1600" b="1" dirty="0" err="1"/>
              <a:t>on</a:t>
            </a:r>
            <a:r>
              <a:rPr lang="es-ES" sz="1600" b="1" dirty="0"/>
              <a:t> </a:t>
            </a:r>
            <a:r>
              <a:rPr lang="es-ES" sz="1600" b="1" dirty="0" err="1"/>
              <a:t>pressure</a:t>
            </a:r>
            <a:r>
              <a:rPr lang="es-ES" sz="1600" b="1" dirty="0"/>
              <a:t>.</a:t>
            </a:r>
          </a:p>
          <a:p>
            <a:endParaRPr lang="es-ES" sz="1600" b="1" dirty="0" smtClean="0"/>
          </a:p>
          <a:p>
            <a:r>
              <a:rPr lang="es-ES" sz="1600" b="1" dirty="0" err="1" smtClean="0"/>
              <a:t>Aerospace</a:t>
            </a:r>
            <a:r>
              <a:rPr lang="es-ES" sz="1600" b="1" dirty="0"/>
              <a:t>: Flight </a:t>
            </a:r>
            <a:r>
              <a:rPr lang="es-ES" sz="1600" b="1" dirty="0" err="1"/>
              <a:t>attitude</a:t>
            </a:r>
            <a:r>
              <a:rPr lang="es-ES" sz="1600" b="1" dirty="0"/>
              <a:t> </a:t>
            </a:r>
            <a:r>
              <a:rPr lang="es-ES" sz="1600" b="1" dirty="0" err="1"/>
              <a:t>controllers</a:t>
            </a:r>
            <a:r>
              <a:rPr lang="es-ES" sz="1600" b="1" dirty="0"/>
              <a:t>, </a:t>
            </a:r>
            <a:r>
              <a:rPr lang="es-ES" sz="1600" b="1" dirty="0" err="1">
                <a:hlinkClick r:id="rId3"/>
              </a:rPr>
              <a:t>space</a:t>
            </a:r>
            <a:r>
              <a:rPr lang="es-ES" sz="1600" b="1" dirty="0">
                <a:hlinkClick r:id="rId3"/>
              </a:rPr>
              <a:t> </a:t>
            </a:r>
            <a:r>
              <a:rPr lang="es-ES" sz="1600" b="1" dirty="0" err="1">
                <a:hlinkClick r:id="rId3"/>
              </a:rPr>
              <a:t>robotics</a:t>
            </a:r>
            <a:r>
              <a:rPr lang="es-ES" sz="1600" b="1" dirty="0"/>
              <a:t>, </a:t>
            </a:r>
            <a:r>
              <a:rPr lang="es-ES" sz="1600" b="1" dirty="0" err="1"/>
              <a:t>automatic</a:t>
            </a:r>
            <a:r>
              <a:rPr lang="es-ES" sz="1600" b="1" dirty="0"/>
              <a:t> </a:t>
            </a:r>
            <a:r>
              <a:rPr lang="es-ES" sz="1600" b="1" dirty="0" err="1"/>
              <a:t>landing</a:t>
            </a:r>
            <a:r>
              <a:rPr lang="es-ES" sz="1600" b="1" dirty="0"/>
              <a:t> </a:t>
            </a:r>
            <a:r>
              <a:rPr lang="es-ES" sz="1600" b="1" dirty="0" err="1"/>
              <a:t>systems</a:t>
            </a:r>
            <a:r>
              <a:rPr lang="es-ES" sz="1600" b="1" dirty="0"/>
              <a:t>, </a:t>
            </a:r>
            <a:r>
              <a:rPr lang="es-ES" sz="1600" b="1" dirty="0" err="1"/>
              <a:t>navigational</a:t>
            </a:r>
            <a:r>
              <a:rPr lang="es-ES" sz="1600" b="1" dirty="0"/>
              <a:t> </a:t>
            </a:r>
            <a:r>
              <a:rPr lang="es-ES" sz="1600" b="1" dirty="0" err="1"/>
              <a:t>systems</a:t>
            </a:r>
            <a:r>
              <a:rPr lang="es-ES" sz="1600" b="1" dirty="0"/>
              <a:t>, </a:t>
            </a:r>
            <a:r>
              <a:rPr lang="es-ES" sz="1600" b="1" dirty="0" err="1"/>
              <a:t>space</a:t>
            </a:r>
            <a:r>
              <a:rPr lang="es-ES" sz="1600" b="1" dirty="0"/>
              <a:t> </a:t>
            </a:r>
            <a:r>
              <a:rPr lang="es-ES" sz="1600" b="1" dirty="0" err="1"/>
              <a:t>explorer</a:t>
            </a:r>
            <a:r>
              <a:rPr lang="es-ES" sz="1600" b="1" dirty="0"/>
              <a:t>, etc.</a:t>
            </a:r>
          </a:p>
          <a:p>
            <a:endParaRPr lang="es-ES" sz="1600" b="1" dirty="0" smtClean="0"/>
          </a:p>
          <a:p>
            <a:r>
              <a:rPr lang="es-ES" sz="1600" b="1" dirty="0" smtClean="0"/>
              <a:t>Medical</a:t>
            </a:r>
            <a:r>
              <a:rPr lang="es-ES" sz="1600" b="1" dirty="0"/>
              <a:t>: Medical </a:t>
            </a:r>
            <a:r>
              <a:rPr lang="es-ES" sz="1600" b="1" dirty="0" err="1"/>
              <a:t>diagnostic</a:t>
            </a:r>
            <a:r>
              <a:rPr lang="es-ES" sz="1600" b="1" dirty="0"/>
              <a:t> </a:t>
            </a:r>
            <a:r>
              <a:rPr lang="es-ES" sz="1600" b="1" dirty="0" err="1"/>
              <a:t>devices</a:t>
            </a:r>
            <a:r>
              <a:rPr lang="es-ES" sz="1600" b="1" dirty="0"/>
              <a:t>: ECG, EMG, MRI, EEG, CT scanner, BP Monitor, </a:t>
            </a:r>
            <a:r>
              <a:rPr lang="es-ES" sz="1600" b="1" dirty="0" err="1"/>
              <a:t>Glucose</a:t>
            </a:r>
            <a:r>
              <a:rPr lang="es-ES" sz="1600" b="1" dirty="0"/>
              <a:t> monitor.</a:t>
            </a:r>
          </a:p>
          <a:p>
            <a:endParaRPr lang="es-ES" sz="1600" b="1" dirty="0" smtClean="0"/>
          </a:p>
          <a:p>
            <a:r>
              <a:rPr lang="es-ES" sz="1600" b="1" dirty="0" err="1" smtClean="0"/>
              <a:t>Banking</a:t>
            </a:r>
            <a:r>
              <a:rPr lang="es-ES" sz="1600" b="1" dirty="0" smtClean="0"/>
              <a:t> </a:t>
            </a:r>
            <a:r>
              <a:rPr lang="es-ES" sz="1600" b="1" dirty="0"/>
              <a:t>and </a:t>
            </a:r>
            <a:r>
              <a:rPr lang="es-ES" sz="1600" b="1" dirty="0" err="1"/>
              <a:t>Finance</a:t>
            </a:r>
            <a:r>
              <a:rPr lang="es-ES" sz="1600" b="1" dirty="0"/>
              <a:t>: Share </a:t>
            </a:r>
            <a:r>
              <a:rPr lang="es-ES" sz="1600" b="1" dirty="0" err="1"/>
              <a:t>market</a:t>
            </a:r>
            <a:r>
              <a:rPr lang="es-ES" sz="1600" b="1" dirty="0"/>
              <a:t>, cash </a:t>
            </a:r>
            <a:r>
              <a:rPr lang="es-ES" sz="1600" b="1" dirty="0" err="1"/>
              <a:t>register</a:t>
            </a:r>
            <a:r>
              <a:rPr lang="es-ES" sz="1600" b="1" dirty="0"/>
              <a:t>, </a:t>
            </a:r>
            <a:r>
              <a:rPr lang="es-ES" sz="1600" b="1" dirty="0" err="1"/>
              <a:t>smart</a:t>
            </a:r>
            <a:r>
              <a:rPr lang="es-ES" sz="1600" b="1" dirty="0"/>
              <a:t> </a:t>
            </a:r>
            <a:r>
              <a:rPr lang="es-ES" sz="1600" b="1" dirty="0" err="1"/>
              <a:t>vendor</a:t>
            </a:r>
            <a:r>
              <a:rPr lang="es-ES" sz="1600" b="1" dirty="0"/>
              <a:t> machine, ATM</a:t>
            </a:r>
          </a:p>
          <a:p>
            <a:endParaRPr lang="es-ES" sz="1600" b="1" dirty="0" smtClean="0"/>
          </a:p>
          <a:p>
            <a:r>
              <a:rPr lang="es-ES" sz="1600" b="1" dirty="0" err="1" smtClean="0"/>
              <a:t>Telecommunication</a:t>
            </a:r>
            <a:r>
              <a:rPr lang="es-ES" sz="1600" b="1" dirty="0"/>
              <a:t>: </a:t>
            </a:r>
            <a:r>
              <a:rPr lang="es-ES" sz="1600" b="1" dirty="0" err="1"/>
              <a:t>Cellular</a:t>
            </a:r>
            <a:r>
              <a:rPr lang="es-ES" sz="1600" b="1" dirty="0"/>
              <a:t> </a:t>
            </a:r>
            <a:r>
              <a:rPr lang="es-ES" sz="1600" b="1" dirty="0" err="1"/>
              <a:t>phone</a:t>
            </a:r>
            <a:r>
              <a:rPr lang="es-ES" sz="1600" b="1" dirty="0"/>
              <a:t>, web camera, </a:t>
            </a:r>
            <a:r>
              <a:rPr lang="es-ES" sz="1600" b="1" dirty="0" err="1"/>
              <a:t>hub</a:t>
            </a:r>
            <a:r>
              <a:rPr lang="es-ES" sz="1600" b="1" dirty="0"/>
              <a:t>, </a:t>
            </a:r>
            <a:r>
              <a:rPr lang="es-ES" sz="1600" b="1" dirty="0" err="1"/>
              <a:t>router</a:t>
            </a:r>
            <a:r>
              <a:rPr lang="es-ES" sz="1600" b="1" dirty="0"/>
              <a:t>, IP </a:t>
            </a:r>
            <a:r>
              <a:rPr lang="es-ES" sz="1600" b="1" dirty="0" err="1"/>
              <a:t>Phone</a:t>
            </a:r>
            <a:endParaRPr lang="es-ES" sz="1600" b="1" dirty="0"/>
          </a:p>
          <a:p>
            <a:endParaRPr lang="es-ES" sz="1600" b="1" dirty="0" smtClean="0"/>
          </a:p>
          <a:p>
            <a:r>
              <a:rPr lang="es-ES" sz="1600" b="1" dirty="0" smtClean="0"/>
              <a:t>Personal</a:t>
            </a:r>
            <a:r>
              <a:rPr lang="es-ES" sz="1600" b="1" dirty="0"/>
              <a:t>: Data </a:t>
            </a:r>
            <a:r>
              <a:rPr lang="es-ES" sz="1600" b="1" dirty="0" err="1"/>
              <a:t>organizer</a:t>
            </a:r>
            <a:r>
              <a:rPr lang="es-ES" sz="1600" b="1" dirty="0"/>
              <a:t>, iPhone, PDA, </a:t>
            </a:r>
            <a:r>
              <a:rPr lang="es-ES" sz="1600" b="1" dirty="0" err="1"/>
              <a:t>palmtop</a:t>
            </a:r>
            <a:r>
              <a:rPr lang="es-ES" sz="1600" b="1" dirty="0" smtClean="0"/>
              <a:t>.</a:t>
            </a:r>
            <a:endParaRPr lang="es-E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0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772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Els estudis de grau d’enginyeria</a:t>
            </a:r>
          </a:p>
        </p:txBody>
      </p:sp>
      <p:pic>
        <p:nvPicPr>
          <p:cNvPr id="2050" name="Picture 2" descr="EETAC - Estudis d'Enginyeria de Telecomunicacio i Aeronauti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94" y="616655"/>
            <a:ext cx="3476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 dels laboratoris de l'EET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38" y="3938848"/>
            <a:ext cx="2845456" cy="21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2107"/>
            <a:ext cx="4471035" cy="24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0" y="3861048"/>
            <a:ext cx="3336305" cy="22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8304" y="655097"/>
            <a:ext cx="1528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F3300"/>
                </a:solidFill>
              </a:rPr>
              <a:t>eetac.upc.edu</a:t>
            </a:r>
            <a:endParaRPr lang="ca-ES" b="1" dirty="0">
              <a:solidFill>
                <a:srgbClr val="FF3300"/>
              </a:solidFill>
            </a:endParaRPr>
          </a:p>
        </p:txBody>
      </p:sp>
      <p:pic>
        <p:nvPicPr>
          <p:cNvPr id="2058" name="Picture 10" descr="http://www.upc.edu/memoria/++genweb++static/images/logoUPC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9716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1929" y="118815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F3300"/>
                </a:solidFill>
              </a:rPr>
              <a:t>upc.edu</a:t>
            </a:r>
            <a:endParaRPr lang="ca-ES" b="1" dirty="0">
              <a:solidFill>
                <a:srgbClr val="FF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6251585"/>
            <a:ext cx="8513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/>
              <a:t>Doble titulació de grau en </a:t>
            </a:r>
            <a:r>
              <a:rPr lang="ca-ES" b="1" dirty="0">
                <a:solidFill>
                  <a:srgbClr val="0000FF"/>
                </a:solidFill>
              </a:rPr>
              <a:t>Enginyeria de Sistemes Aeroespacials</a:t>
            </a:r>
            <a:r>
              <a:rPr lang="ca-ES" b="1" dirty="0"/>
              <a:t> i </a:t>
            </a:r>
            <a:r>
              <a:rPr lang="ca-ES" b="1" dirty="0">
                <a:solidFill>
                  <a:srgbClr val="FF0000"/>
                </a:solidFill>
              </a:rPr>
              <a:t>Enginyeria de Sistemes de Telecomunicació o Enginyeria Telemàtica</a:t>
            </a:r>
          </a:p>
        </p:txBody>
      </p:sp>
    </p:spTree>
    <p:extLst>
      <p:ext uri="{BB962C8B-B14F-4D97-AF65-F5344CB8AC3E}">
        <p14:creationId xmlns:p14="http://schemas.microsoft.com/office/powerpoint/2010/main" val="20511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229"/>
            <a:ext cx="8500071" cy="67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a-ES" noProof="0" dirty="0" smtClean="0"/>
              <a:t>Com ho fem a la nostra escola EETAC?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" y="1052736"/>
            <a:ext cx="884931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764704"/>
          </a:xfrm>
        </p:spPr>
        <p:txBody>
          <a:bodyPr>
            <a:normAutofit/>
          </a:bodyPr>
          <a:lstStyle/>
          <a:p>
            <a:r>
              <a:rPr lang="ca-ES" noProof="0" dirty="0" smtClean="0"/>
              <a:t>Treball en grup i per projectes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392488" cy="26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28" y="2708920"/>
            <a:ext cx="48101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idor de contingut 2"/>
          <p:cNvSpPr>
            <a:spLocks noGrp="1"/>
          </p:cNvSpPr>
          <p:nvPr>
            <p:ph idx="1"/>
          </p:nvPr>
        </p:nvSpPr>
        <p:spPr>
          <a:xfrm>
            <a:off x="0" y="3861048"/>
            <a:ext cx="4139952" cy="2808312"/>
          </a:xfrm>
        </p:spPr>
        <p:txBody>
          <a:bodyPr>
            <a:normAutofit fontScale="85000" lnSpcReduction="20000"/>
          </a:bodyPr>
          <a:lstStyle/>
          <a:p>
            <a:r>
              <a:rPr lang="ca-ES" dirty="0" smtClean="0"/>
              <a:t>Problemes i projectes semiestructurats. </a:t>
            </a:r>
          </a:p>
          <a:p>
            <a:r>
              <a:rPr lang="ca-ES" dirty="0" smtClean="0"/>
              <a:t>S’espera que els estudiants aprenguin autònomament </a:t>
            </a:r>
          </a:p>
          <a:p>
            <a:r>
              <a:rPr lang="ca-ES" dirty="0" smtClean="0"/>
              <a:t>El professor dóna suport però no ho explica tot</a:t>
            </a:r>
            <a:endParaRPr lang="ca-ES" dirty="0"/>
          </a:p>
        </p:txBody>
      </p:sp>
      <p:sp>
        <p:nvSpPr>
          <p:cNvPr id="7" name="Contenidor de contingut 2"/>
          <p:cNvSpPr txBox="1">
            <a:spLocks/>
          </p:cNvSpPr>
          <p:nvPr/>
        </p:nvSpPr>
        <p:spPr>
          <a:xfrm>
            <a:off x="4860032" y="692696"/>
            <a:ext cx="394758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/>
              <a:t>Cooperació amb els companys de grup, constància, i actitud d’esforç i iniciativa</a:t>
            </a:r>
          </a:p>
        </p:txBody>
      </p:sp>
    </p:spTree>
    <p:extLst>
      <p:ext uri="{BB962C8B-B14F-4D97-AF65-F5344CB8AC3E}">
        <p14:creationId xmlns:p14="http://schemas.microsoft.com/office/powerpoint/2010/main" val="9941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7504" y="13904"/>
            <a:ext cx="8928992" cy="1182848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ca-ES" dirty="0" smtClean="0"/>
              <a:t>El temari i les classes són per dissenyar projectes que han de </a:t>
            </a:r>
            <a:r>
              <a:rPr lang="ca-ES" u="sng" dirty="0" smtClean="0"/>
              <a:t>funcionar</a:t>
            </a:r>
            <a:endParaRPr lang="ca-ES" sz="4400" u="sng" dirty="0">
              <a:effectLst/>
            </a:endParaRPr>
          </a:p>
        </p:txBody>
      </p:sp>
      <p:pic>
        <p:nvPicPr>
          <p:cNvPr id="7172" name="Picture 4" descr="http://digsys.upc.es/ed//CSD/prob/imgmotor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1" y="1307573"/>
            <a:ext cx="43434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64579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aff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30362"/>
            <a:ext cx="2806870" cy="26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idor de contingut 2"/>
          <p:cNvSpPr>
            <a:spLocks noGrp="1"/>
          </p:cNvSpPr>
          <p:nvPr>
            <p:ph idx="1"/>
          </p:nvPr>
        </p:nvSpPr>
        <p:spPr>
          <a:xfrm>
            <a:off x="182194" y="5570764"/>
            <a:ext cx="8854302" cy="1208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800" dirty="0" smtClean="0"/>
              <a:t>Control de motors, rellotges, màquines d’estat, temporitzadors, processadors dedicats, subsistemes de comunicació, sistemes d’adquisició de dades, etc.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3093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Problemes i projectes</a:t>
            </a:r>
            <a:endParaRPr lang="ca-ES" dirty="0"/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811379" y="4589159"/>
            <a:ext cx="2808287" cy="646331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 smtClean="0">
                <a:solidFill>
                  <a:srgbClr val="CC3300"/>
                </a:solidFill>
              </a:rPr>
              <a:t>Programmable logic devices and VHDL</a:t>
            </a:r>
            <a:endParaRPr lang="en-GB" b="1" dirty="0">
              <a:solidFill>
                <a:srgbClr val="CC3300"/>
              </a:solidFill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795760" y="5374223"/>
            <a:ext cx="2808287" cy="369332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 smtClean="0">
                <a:solidFill>
                  <a:srgbClr val="CC3300"/>
                </a:solidFill>
              </a:rPr>
              <a:t>Microcontrollers</a:t>
            </a:r>
            <a:endParaRPr lang="en-GB" b="1" dirty="0">
              <a:solidFill>
                <a:srgbClr val="CC33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707904" y="4743047"/>
            <a:ext cx="2160241" cy="40011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8000"/>
                </a:solidFill>
              </a:rPr>
              <a:t>English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710101" y="5166700"/>
            <a:ext cx="2160240" cy="707886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8000"/>
                </a:solidFill>
              </a:rPr>
              <a:t>Oral and written communication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994782" y="6077810"/>
            <a:ext cx="2681674" cy="369332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 smtClean="0">
                <a:solidFill>
                  <a:srgbClr val="008000"/>
                </a:solidFill>
              </a:rPr>
              <a:t>Team work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994783" y="4589159"/>
            <a:ext cx="2681673" cy="40011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8000"/>
                </a:solidFill>
              </a:rPr>
              <a:t>Self-directed learning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5994782" y="5321433"/>
            <a:ext cx="2681674" cy="400110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8000"/>
                </a:solidFill>
              </a:rPr>
              <a:t>Project management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811379" y="5937351"/>
            <a:ext cx="2808287" cy="369332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 smtClean="0">
                <a:solidFill>
                  <a:srgbClr val="CC3300"/>
                </a:solidFill>
              </a:rPr>
              <a:t>Lab skills</a:t>
            </a:r>
            <a:endParaRPr lang="en-GB" b="1" dirty="0">
              <a:solidFill>
                <a:srgbClr val="CC33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92696"/>
            <a:ext cx="8761413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811</Words>
  <Application>Microsoft Office PowerPoint</Application>
  <PresentationFormat>On-screen Show (4:3)</PresentationFormat>
  <Paragraphs>113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Dissenys i aplicacions amb circuits digitals programables</vt:lpstr>
      <vt:lpstr>Presentació </vt:lpstr>
      <vt:lpstr>Tecnologia industrial, electrotècnia</vt:lpstr>
      <vt:lpstr>Els estudis de grau d’enginyeria</vt:lpstr>
      <vt:lpstr>PowerPoint Presentation</vt:lpstr>
      <vt:lpstr>Com ho fem a la nostra escola EETAC?</vt:lpstr>
      <vt:lpstr>Treball en grup i per projectes</vt:lpstr>
      <vt:lpstr>El temari i les classes són per dissenyar projectes que han de funcionar</vt:lpstr>
      <vt:lpstr>Problemes i projectes</vt:lpstr>
      <vt:lpstr>Recursos per aprendre els sistemes digitals</vt:lpstr>
      <vt:lpstr>Simuladors de circuits electrònics</vt:lpstr>
      <vt:lpstr>Programaris amb versió freeware (edicions WEB d’introducció)</vt:lpstr>
      <vt:lpstr>Targetes d’entrenament PLD/FPGA</vt:lpstr>
      <vt:lpstr>Circuits programables sPLD/CPLD/FPGA</vt:lpstr>
      <vt:lpstr>Circuits programables sPLD/CPLD/FPGA</vt:lpstr>
      <vt:lpstr>“Escriure” esquemes amb llenguatge VHDL</vt:lpstr>
      <vt:lpstr>Per exemple: descodificador de 3 a 8</vt:lpstr>
      <vt:lpstr>Microcontroladors</vt:lpstr>
      <vt:lpstr>Microcontroladors (també Arduino/Raspberry PI)</vt:lpstr>
      <vt:lpstr>Targetes d’entrenament microcontroladors</vt:lpstr>
      <vt:lpstr>Arduino, Raspberry PI, etc.</vt:lpstr>
      <vt:lpstr>Per desenvolupar aplicacions senzilles</vt:lpstr>
      <vt:lpstr>Systems on Chip</vt:lpstr>
      <vt:lpstr>Entorn de programació i simulació</vt:lpstr>
      <vt:lpstr>Disseny de PCB</vt:lpstr>
      <vt:lpstr>Exemples d’aplicacions</vt:lpstr>
      <vt:lpstr>Exemples d’aplicacions</vt:lpstr>
      <vt:lpstr>Exemples d’aplicacions</vt:lpstr>
      <vt:lpstr>Exemples d’aplicacions</vt:lpstr>
      <vt:lpstr>Exemples d’aplicacions</vt:lpstr>
      <vt:lpstr>Exemples d’aplicacions</vt:lpstr>
      <vt:lpstr>ESA. Mesura de la qualitat de l’aire School Lab Air Quality – LPS 19</vt:lpstr>
      <vt:lpstr>Exemples d’aplicacions (Smart Cities, IoT)</vt:lpstr>
      <vt:lpstr>Exemples d’aplicacions ...</vt:lpstr>
    </vt:vector>
  </TitlesOfParts>
  <Company>EETAC-UPC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 als Sistemes Digitals</dc:title>
  <dc:creator>Francesc J. Robert</dc:creator>
  <cp:lastModifiedBy>Francesc J. Robert</cp:lastModifiedBy>
  <cp:revision>58</cp:revision>
  <dcterms:created xsi:type="dcterms:W3CDTF">2016-01-21T12:37:56Z</dcterms:created>
  <dcterms:modified xsi:type="dcterms:W3CDTF">2022-03-03T16:58:54Z</dcterms:modified>
</cp:coreProperties>
</file>