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91" r:id="rId2"/>
    <p:sldId id="395" r:id="rId3"/>
    <p:sldId id="396" r:id="rId4"/>
    <p:sldId id="398" r:id="rId5"/>
    <p:sldId id="397" r:id="rId6"/>
    <p:sldId id="394" r:id="rId7"/>
    <p:sldId id="392" r:id="rId8"/>
    <p:sldId id="438" r:id="rId9"/>
    <p:sldId id="437" r:id="rId10"/>
    <p:sldId id="399" r:id="rId11"/>
    <p:sldId id="454" r:id="rId12"/>
    <p:sldId id="434" r:id="rId13"/>
    <p:sldId id="413" r:id="rId14"/>
    <p:sldId id="436" r:id="rId15"/>
    <p:sldId id="435" r:id="rId16"/>
    <p:sldId id="457" r:id="rId17"/>
    <p:sldId id="417" r:id="rId18"/>
    <p:sldId id="441" r:id="rId19"/>
    <p:sldId id="421" r:id="rId20"/>
    <p:sldId id="455" r:id="rId21"/>
    <p:sldId id="415" r:id="rId22"/>
    <p:sldId id="416" r:id="rId23"/>
    <p:sldId id="423" r:id="rId24"/>
    <p:sldId id="439" r:id="rId25"/>
    <p:sldId id="440" r:id="rId26"/>
    <p:sldId id="412" r:id="rId27"/>
    <p:sldId id="419" r:id="rId28"/>
    <p:sldId id="424" r:id="rId29"/>
    <p:sldId id="420" r:id="rId30"/>
    <p:sldId id="444" r:id="rId31"/>
    <p:sldId id="456" r:id="rId32"/>
    <p:sldId id="443" r:id="rId33"/>
    <p:sldId id="445" r:id="rId34"/>
    <p:sldId id="425" r:id="rId35"/>
    <p:sldId id="426" r:id="rId36"/>
    <p:sldId id="442" r:id="rId37"/>
    <p:sldId id="427" r:id="rId38"/>
    <p:sldId id="393" r:id="rId39"/>
    <p:sldId id="428" r:id="rId40"/>
    <p:sldId id="430" r:id="rId41"/>
    <p:sldId id="446" r:id="rId42"/>
    <p:sldId id="451" r:id="rId43"/>
    <p:sldId id="450" r:id="rId44"/>
    <p:sldId id="432" r:id="rId45"/>
    <p:sldId id="431" r:id="rId46"/>
    <p:sldId id="433" r:id="rId47"/>
    <p:sldId id="448" r:id="rId48"/>
    <p:sldId id="449" r:id="rId49"/>
    <p:sldId id="452" r:id="rId50"/>
  </p:sldIdLst>
  <p:sldSz cx="9906000" cy="6858000" type="A4"/>
  <p:notesSz cx="7102475" cy="10234613"/>
  <p:defaultTextStyle>
    <a:defPPr>
      <a:defRPr lang="ca-ES"/>
    </a:defPPr>
    <a:lvl1pPr algn="ctr" rtl="0" eaLnBrk="0" fontAlgn="base" hangingPunct="0">
      <a:spcBef>
        <a:spcPct val="0"/>
      </a:spcBef>
      <a:spcAft>
        <a:spcPct val="0"/>
      </a:spcAft>
      <a:defRPr sz="2400" b="1" i="1" kern="1200">
        <a:solidFill>
          <a:srgbClr val="000099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i="1" kern="1200">
        <a:solidFill>
          <a:srgbClr val="000099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i="1" kern="1200">
        <a:solidFill>
          <a:srgbClr val="000099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i="1" kern="1200">
        <a:solidFill>
          <a:srgbClr val="000099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i="1" kern="1200">
        <a:solidFill>
          <a:srgbClr val="0000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rgbClr val="0000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rgbClr val="0000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rgbClr val="0000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rgbClr val="0000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4">
          <p15:clr>
            <a:srgbClr val="A4A3A4"/>
          </p15:clr>
        </p15:guide>
        <p15:guide id="2" pos="6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42">
          <p15:clr>
            <a:srgbClr val="A4A3A4"/>
          </p15:clr>
        </p15:guide>
        <p15:guide id="2" pos="319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8000"/>
    <a:srgbClr val="CC3300"/>
    <a:srgbClr val="009900"/>
    <a:srgbClr val="FFFFCC"/>
    <a:srgbClr val="F5FFC5"/>
    <a:srgbClr val="CC6600"/>
    <a:srgbClr val="FFCC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92308" autoAdjust="0"/>
  </p:normalViewPr>
  <p:slideViewPr>
    <p:cSldViewPr>
      <p:cViewPr varScale="1">
        <p:scale>
          <a:sx n="111" d="100"/>
          <a:sy n="111" d="100"/>
        </p:scale>
        <p:origin x="1536" y="108"/>
      </p:cViewPr>
      <p:guideLst>
        <p:guide orient="horz" pos="2784"/>
        <p:guide pos="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787" y="-744"/>
      </p:cViewPr>
      <p:guideLst>
        <p:guide orient="horz" pos="2342"/>
        <p:guide pos="319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577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0163"/>
            <a:ext cx="3078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29" tIns="0" rIns="19829" bIns="0" numCol="1" anchor="t" anchorCtr="0" compatLnSpc="1">
            <a:prstTxWarp prst="textNoShape">
              <a:avLst/>
            </a:prstTxWarp>
          </a:bodyPr>
          <a:lstStyle>
            <a:lvl1pPr algn="l" defTabSz="952500">
              <a:defRPr sz="1000" b="0" smtClean="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30163"/>
            <a:ext cx="30781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29" tIns="0" rIns="19829" bIns="0" numCol="1" anchor="t" anchorCtr="0" compatLnSpc="1">
            <a:prstTxWarp prst="textNoShape">
              <a:avLst/>
            </a:prstTxWarp>
          </a:bodyPr>
          <a:lstStyle>
            <a:lvl1pPr algn="r" defTabSz="952500">
              <a:defRPr sz="1000" b="0" smtClean="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3588" y="763588"/>
            <a:ext cx="5578475" cy="3862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73625"/>
            <a:ext cx="52101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842" tIns="47922" rIns="95842" bIns="479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noProof="0" smtClean="0"/>
              <a:t>Haga clic para modificar el estilo de texto patrón</a:t>
            </a:r>
          </a:p>
          <a:p>
            <a:pPr lvl="1"/>
            <a:r>
              <a:rPr lang="ca-ES" noProof="0" smtClean="0"/>
              <a:t>Segundo nivel</a:t>
            </a:r>
          </a:p>
          <a:p>
            <a:pPr lvl="2"/>
            <a:r>
              <a:rPr lang="ca-ES" noProof="0" smtClean="0"/>
              <a:t>Tercer nivel</a:t>
            </a:r>
          </a:p>
          <a:p>
            <a:pPr lvl="3"/>
            <a:r>
              <a:rPr lang="ca-ES" noProof="0" smtClean="0"/>
              <a:t>Cuarto nivel</a:t>
            </a:r>
          </a:p>
          <a:p>
            <a:pPr lvl="4"/>
            <a:r>
              <a:rPr lang="ca-ES" noProof="0" smtClean="0"/>
              <a:t>Quinto nivel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8675"/>
            <a:ext cx="30781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29" tIns="0" rIns="19829" bIns="0" numCol="1" anchor="b" anchorCtr="0" compatLnSpc="1">
            <a:prstTxWarp prst="textNoShape">
              <a:avLst/>
            </a:prstTxWarp>
          </a:bodyPr>
          <a:lstStyle>
            <a:lvl1pPr algn="l" defTabSz="952500">
              <a:defRPr sz="1000" b="0" smtClean="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ca-ES"/>
              <a:t>III Jornada sobre Aprenentatge Cooperatiu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18675"/>
            <a:ext cx="30781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29" tIns="0" rIns="19829" bIns="0" numCol="1" anchor="b" anchorCtr="0" compatLnSpc="1">
            <a:prstTxWarp prst="textNoShape">
              <a:avLst/>
            </a:prstTxWarp>
          </a:bodyPr>
          <a:lstStyle>
            <a:lvl1pPr algn="r" defTabSz="952500">
              <a:defRPr sz="1000" b="0" smtClean="0">
                <a:solidFill>
                  <a:schemeClr val="tx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D095871-E4B1-48BC-A8BD-B52CA9F348EE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37310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a-ES" smtClean="0"/>
              <a:t>III Jornada sobre Aprenentatge Cooperatiu</a:t>
            </a:r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095871-E4B1-48BC-A8BD-B52CA9F348EE}" type="slidenum">
              <a:rPr lang="ca-ES" smtClean="0"/>
              <a:pPr>
                <a:defRPr/>
              </a:pPr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1401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a-ES" smtClean="0"/>
              <a:t>III Jornada sobre Aprenentatge Cooperatiu</a:t>
            </a:r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095871-E4B1-48BC-A8BD-B52CA9F348EE}" type="slidenum">
              <a:rPr lang="ca-ES" smtClean="0"/>
              <a:pPr>
                <a:defRPr/>
              </a:pPr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9630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a-ES" smtClean="0"/>
              <a:t>III Jornada sobre Aprenentatge Cooperatiu</a:t>
            </a:r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095871-E4B1-48BC-A8BD-B52CA9F348EE}" type="slidenum">
              <a:rPr lang="ca-ES" smtClean="0"/>
              <a:pPr>
                <a:defRPr/>
              </a:pPr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000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387C8-AAAD-4313-8C7C-13DE7D2C4FB7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14768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387C8-AAAD-4313-8C7C-13DE7D2C4FB7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197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387C8-AAAD-4313-8C7C-13DE7D2C4FB7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6579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15"/>
          <p:cNvGrpSpPr>
            <a:grpSpLocks/>
          </p:cNvGrpSpPr>
          <p:nvPr/>
        </p:nvGrpSpPr>
        <p:grpSpPr bwMode="auto">
          <a:xfrm>
            <a:off x="-72316" y="764704"/>
            <a:ext cx="9720262" cy="133350"/>
            <a:chOff x="61" y="751"/>
            <a:chExt cx="6123" cy="84"/>
          </a:xfrm>
        </p:grpSpPr>
        <p:sp>
          <p:nvSpPr>
            <p:cNvPr id="1037" name="Rectangle 13"/>
            <p:cNvSpPr>
              <a:spLocks noChangeArrowheads="1"/>
            </p:cNvSpPr>
            <p:nvPr/>
          </p:nvSpPr>
          <p:spPr bwMode="ltGray">
            <a:xfrm>
              <a:off x="299" y="751"/>
              <a:ext cx="5885" cy="8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61" y="751"/>
              <a:ext cx="6071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055" name="Text Box 31"/>
          <p:cNvSpPr txBox="1">
            <a:spLocks noChangeArrowheads="1"/>
          </p:cNvSpPr>
          <p:nvPr userDrawn="1"/>
        </p:nvSpPr>
        <p:spPr bwMode="auto">
          <a:xfrm>
            <a:off x="9448800" y="6553200"/>
            <a:ext cx="4572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fld id="{556701BC-92BB-4EAD-8BF5-18151D2C6957}" type="slidenum">
              <a:rPr lang="ca-ES" sz="1000" b="0" i="0"/>
              <a:pPr>
                <a:spcBef>
                  <a:spcPct val="50000"/>
                </a:spcBef>
                <a:defRPr/>
              </a:pPr>
              <a:t>‹#›</a:t>
            </a:fld>
            <a:endParaRPr lang="ca-ES" sz="1000" b="0" i="0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" y="116632"/>
            <a:ext cx="15144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wis721 B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wis721 B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wis721 B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wis721 BT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wis721 BT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wis721 BT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wis721 BT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wis721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Monotype Sorts" pitchFamily="2" charset="2"/>
        <a:buChar char="n"/>
        <a:defRPr sz="32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upc.edu/en/press-room/news/semiconductors-at-the-heart-of-technology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09"/>
          <p:cNvSpPr txBox="1">
            <a:spLocks noChangeArrowheads="1"/>
          </p:cNvSpPr>
          <p:nvPr/>
        </p:nvSpPr>
        <p:spPr bwMode="auto">
          <a:xfrm>
            <a:off x="2072680" y="188640"/>
            <a:ext cx="6596955" cy="400110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a-ES" sz="2000" b="1" dirty="0" smtClean="0">
                <a:cs typeface="Times New Roman" charset="0"/>
              </a:rPr>
              <a:t>De les vàlvules de buit als circuits integrats</a:t>
            </a:r>
            <a:endParaRPr lang="ca-E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2" y="1490132"/>
            <a:ext cx="3371429" cy="4085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1844824"/>
            <a:ext cx="3273072" cy="2834945"/>
          </a:xfrm>
          <a:prstGeom prst="rect">
            <a:avLst/>
          </a:prstGeom>
        </p:spPr>
      </p:pic>
      <p:sp>
        <p:nvSpPr>
          <p:cNvPr id="6" name="AutoShape 2219"/>
          <p:cNvSpPr>
            <a:spLocks noChangeArrowheads="1"/>
          </p:cNvSpPr>
          <p:nvPr/>
        </p:nvSpPr>
        <p:spPr bwMode="auto">
          <a:xfrm>
            <a:off x="4232919" y="3046207"/>
            <a:ext cx="1246981" cy="1128769"/>
          </a:xfrm>
          <a:custGeom>
            <a:avLst/>
            <a:gdLst>
              <a:gd name="G0" fmla="+- 17980 0 0"/>
              <a:gd name="G1" fmla="+- 3675 0 0"/>
              <a:gd name="G2" fmla="+- 21600 0 3675"/>
              <a:gd name="G3" fmla="+- 10800 0 3675"/>
              <a:gd name="G4" fmla="+- 21600 0 17980"/>
              <a:gd name="G5" fmla="*/ G4 G3 10800"/>
              <a:gd name="G6" fmla="+- 21600 0 G5"/>
              <a:gd name="T0" fmla="*/ 17980 w 21600"/>
              <a:gd name="T1" fmla="*/ 0 h 21600"/>
              <a:gd name="T2" fmla="*/ 0 w 21600"/>
              <a:gd name="T3" fmla="*/ 10800 h 21600"/>
              <a:gd name="T4" fmla="*/ 179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80" y="0"/>
                </a:moveTo>
                <a:lnTo>
                  <a:pt x="17980" y="3675"/>
                </a:lnTo>
                <a:lnTo>
                  <a:pt x="3375" y="3675"/>
                </a:lnTo>
                <a:lnTo>
                  <a:pt x="3375" y="17925"/>
                </a:lnTo>
                <a:lnTo>
                  <a:pt x="17980" y="17925"/>
                </a:lnTo>
                <a:lnTo>
                  <a:pt x="179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675"/>
                </a:moveTo>
                <a:lnTo>
                  <a:pt x="1350" y="17925"/>
                </a:lnTo>
                <a:lnTo>
                  <a:pt x="2700" y="17925"/>
                </a:lnTo>
                <a:lnTo>
                  <a:pt x="2700" y="3675"/>
                </a:lnTo>
                <a:close/>
              </a:path>
              <a:path w="21600" h="21600">
                <a:moveTo>
                  <a:pt x="0" y="3675"/>
                </a:moveTo>
                <a:lnTo>
                  <a:pt x="0" y="17925"/>
                </a:lnTo>
                <a:lnTo>
                  <a:pt x="675" y="17925"/>
                </a:lnTo>
                <a:lnTo>
                  <a:pt x="675" y="3675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a-ES" dirty="0"/>
          </a:p>
        </p:txBody>
      </p:sp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3070616" y="1171804"/>
            <a:ext cx="630758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1400" dirty="0" smtClean="0"/>
              <a:t>Una molt breu història de l’evolució de l'enginyeria electrònica</a:t>
            </a:r>
            <a:endParaRPr lang="ca-ES" sz="1400" i="1" u="sng" dirty="0"/>
          </a:p>
        </p:txBody>
      </p:sp>
      <p:sp>
        <p:nvSpPr>
          <p:cNvPr id="8" name="Rectangle 7"/>
          <p:cNvSpPr/>
          <p:nvPr/>
        </p:nvSpPr>
        <p:spPr>
          <a:xfrm>
            <a:off x="7071899" y="5358545"/>
            <a:ext cx="2420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Dimarts </a:t>
            </a:r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14 de novembre  2023</a:t>
            </a:r>
            <a:r>
              <a:rPr lang="ca-ES" sz="1200" b="0" i="0" dirty="0">
                <a:latin typeface="Arial" panose="020B0604020202020204" pitchFamily="34" charset="0"/>
              </a:rPr>
              <a:t>   </a:t>
            </a:r>
            <a:endParaRPr lang="ca-ES" sz="1200" b="0" i="0" dirty="0"/>
          </a:p>
        </p:txBody>
      </p:sp>
      <p:sp>
        <p:nvSpPr>
          <p:cNvPr id="9" name="Rectangle 8"/>
          <p:cNvSpPr/>
          <p:nvPr/>
        </p:nvSpPr>
        <p:spPr>
          <a:xfrm>
            <a:off x="3070616" y="6122183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0" i="0" dirty="0" smtClean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Aula d'Extensió Universitària Sènior UPC Castelldefels</a:t>
            </a:r>
            <a:endParaRPr lang="ca-ES" sz="14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12162" y="5752497"/>
            <a:ext cx="21403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Francesc.J.Robert@upc.edu</a:t>
            </a:r>
            <a:endParaRPr lang="ca-ES" sz="1200" b="0" i="0" dirty="0"/>
          </a:p>
        </p:txBody>
      </p:sp>
    </p:spTree>
    <p:extLst>
      <p:ext uri="{BB962C8B-B14F-4D97-AF65-F5344CB8AC3E}">
        <p14:creationId xmlns:p14="http://schemas.microsoft.com/office/powerpoint/2010/main" val="12497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28" y="980728"/>
            <a:ext cx="7312450" cy="4935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9" y="3448553"/>
            <a:ext cx="3763188" cy="32784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29264" y="6390207"/>
            <a:ext cx="2115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Ref. http</a:t>
            </a:r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://www.hora13.com/</a:t>
            </a:r>
          </a:p>
        </p:txBody>
      </p:sp>
      <p:sp>
        <p:nvSpPr>
          <p:cNvPr id="8" name="Text Box 2241"/>
          <p:cNvSpPr txBox="1">
            <a:spLocks noChangeArrowheads="1"/>
          </p:cNvSpPr>
          <p:nvPr/>
        </p:nvSpPr>
        <p:spPr bwMode="auto">
          <a:xfrm>
            <a:off x="1784648" y="116632"/>
            <a:ext cx="799288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A partir dels 60: la radio AM a transistors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511" y="1026502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Esquemes electrònics amb etapes similars, treballant a piles i molt més petits i eficients</a:t>
            </a:r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511" y="1897159"/>
            <a:ext cx="232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Ona llarga (LW), ona mitja (MW), ona curta (SW), i més tard la freqüència modulada (FM) que encara és un ús. </a:t>
            </a:r>
          </a:p>
          <a:p>
            <a:pPr algn="l"/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La radio comercial en FM és un invent tant sensacional que ha resistit el pas del temps! </a:t>
            </a:r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11" y="1052736"/>
            <a:ext cx="4523809" cy="3495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7" y="1052736"/>
            <a:ext cx="4191000" cy="261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8" y="3852893"/>
            <a:ext cx="3456384" cy="28918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01470" y="188640"/>
            <a:ext cx="6839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I la TV a vàlvules ha durat unes quantes dècades</a:t>
            </a:r>
            <a:endParaRPr lang="ca-ES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1407" y="4867055"/>
            <a:ext cx="23417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El tub de raig catòdics (CRT) també com a monitor d’ordinador fins els 2000</a:t>
            </a:r>
            <a:endParaRPr lang="ca-ES" sz="16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42" y="4942823"/>
            <a:ext cx="1944216" cy="156244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>
            <a:off x="6177136" y="5852429"/>
            <a:ext cx="1080120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dist="107763" dir="2700000" algn="ctr" rotWithShape="0">
              <a:schemeClr val="bg2"/>
            </a:outerShdw>
          </a:effectLst>
        </p:spPr>
      </p:cxnSp>
    </p:spTree>
    <p:extLst>
      <p:ext uri="{BB962C8B-B14F-4D97-AF65-F5344CB8AC3E}">
        <p14:creationId xmlns:p14="http://schemas.microsoft.com/office/powerpoint/2010/main" val="4252792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41"/>
          <p:cNvSpPr txBox="1">
            <a:spLocks noChangeArrowheads="1"/>
          </p:cNvSpPr>
          <p:nvPr/>
        </p:nvSpPr>
        <p:spPr bwMode="auto">
          <a:xfrm>
            <a:off x="1640632" y="116632"/>
            <a:ext cx="820891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Els circuits integrats i la integració a gran escala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8" y="1213730"/>
            <a:ext cx="3726000" cy="2719326"/>
          </a:xfrm>
          <a:prstGeom prst="rect">
            <a:avLst/>
          </a:prstGeom>
        </p:spPr>
      </p:pic>
      <p:pic>
        <p:nvPicPr>
          <p:cNvPr id="1026" name="Picture 2" descr="C:\Users\franc\AppData\Local\Temp\SNAGHTML9b26c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" y="1052736"/>
            <a:ext cx="610314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30" y="3212976"/>
            <a:ext cx="4608512" cy="33535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73079" y="4509120"/>
            <a:ext cx="4232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smtClean="0"/>
              <a:t>Cada vegada més i més portes lògiques, amplificadors i altres components en un sol xip</a:t>
            </a:r>
            <a:endParaRPr lang="ca-ES" b="0" i="0" dirty="0"/>
          </a:p>
        </p:txBody>
      </p:sp>
    </p:spTree>
    <p:extLst>
      <p:ext uri="{BB962C8B-B14F-4D97-AF65-F5344CB8AC3E}">
        <p14:creationId xmlns:p14="http://schemas.microsoft.com/office/powerpoint/2010/main" val="10210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1856656" y="116632"/>
            <a:ext cx="714119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Els circuit integrats programables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:\Users\franc\AppData\Local\Temp\SNAGHTMLb5b3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052736"/>
            <a:ext cx="92773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08584" y="6354833"/>
            <a:ext cx="8136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err="1" smtClean="0"/>
              <a:t>sPLD</a:t>
            </a:r>
            <a:r>
              <a:rPr lang="ca-ES" b="0" i="0" dirty="0" smtClean="0"/>
              <a:t>  (~ 500 portes lògiques, ~10 bits de memòria)</a:t>
            </a:r>
            <a:endParaRPr lang="ca-ES" b="0" i="0" dirty="0"/>
          </a:p>
        </p:txBody>
      </p:sp>
      <p:sp>
        <p:nvSpPr>
          <p:cNvPr id="5" name="Rectangle 4"/>
          <p:cNvSpPr/>
          <p:nvPr/>
        </p:nvSpPr>
        <p:spPr>
          <a:xfrm>
            <a:off x="2792760" y="853939"/>
            <a:ext cx="7848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El mateix xip (hardware) és reutilitzable en moltes i diverses aplicacions</a:t>
            </a:r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1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sultat d'imatges de FPGA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18" y="19048"/>
            <a:ext cx="2462816" cy="13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234" y="-7309"/>
            <a:ext cx="2824598" cy="280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PLD_CP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512"/>
            <a:ext cx="4743236" cy="57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or de fletxa recta 9"/>
          <p:cNvCxnSpPr/>
          <p:nvPr/>
        </p:nvCxnSpPr>
        <p:spPr>
          <a:xfrm>
            <a:off x="6393160" y="980728"/>
            <a:ext cx="1224136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18" y="1445014"/>
            <a:ext cx="1647474" cy="1554220"/>
          </a:xfrm>
          <a:prstGeom prst="rect">
            <a:avLst/>
          </a:prstGeom>
        </p:spPr>
      </p:pic>
      <p:pic>
        <p:nvPicPr>
          <p:cNvPr id="4098" name="Picture 2" descr="C:\Users\franc\AppData\Local\Temp\SNAGHTMLc6bd7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3073637"/>
            <a:ext cx="3744416" cy="322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7465" y="6455919"/>
            <a:ext cx="4545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smtClean="0"/>
              <a:t>C</a:t>
            </a:r>
            <a:r>
              <a:rPr lang="ca-ES" b="0" i="0" dirty="0"/>
              <a:t>PLD </a:t>
            </a:r>
            <a:r>
              <a:rPr lang="ca-ES" b="0" i="0" dirty="0" smtClean="0"/>
              <a:t>(~ 50k </a:t>
            </a:r>
            <a:r>
              <a:rPr lang="ca-ES" b="0" i="0" dirty="0"/>
              <a:t>portes </a:t>
            </a:r>
            <a:r>
              <a:rPr lang="ca-ES" b="0" i="0" dirty="0" smtClean="0"/>
              <a:t>lògiques)</a:t>
            </a:r>
            <a:endParaRPr lang="ca-ES" b="0" i="0" dirty="0"/>
          </a:p>
        </p:txBody>
      </p:sp>
      <p:sp>
        <p:nvSpPr>
          <p:cNvPr id="16" name="Rectangle 15"/>
          <p:cNvSpPr/>
          <p:nvPr/>
        </p:nvSpPr>
        <p:spPr>
          <a:xfrm>
            <a:off x="4808984" y="6337897"/>
            <a:ext cx="5184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smtClean="0"/>
              <a:t>FPGA (milions de portes lògiques)</a:t>
            </a:r>
            <a:endParaRPr lang="ca-ES" b="0" i="0" dirty="0"/>
          </a:p>
        </p:txBody>
      </p:sp>
    </p:spTree>
    <p:extLst>
      <p:ext uri="{BB962C8B-B14F-4D97-AF65-F5344CB8AC3E}">
        <p14:creationId xmlns:p14="http://schemas.microsoft.com/office/powerpoint/2010/main" val="40463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41"/>
          <p:cNvSpPr txBox="1">
            <a:spLocks noChangeArrowheads="1"/>
          </p:cNvSpPr>
          <p:nvPr/>
        </p:nvSpPr>
        <p:spPr bwMode="auto">
          <a:xfrm>
            <a:off x="2504728" y="-34506"/>
            <a:ext cx="6048672" cy="1415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L’evolució de la microelectrònica: 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ca-ES" sz="3600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microprocessador</a:t>
            </a:r>
            <a:endParaRPr lang="ca-ES" sz="3600" i="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0" y="908720"/>
            <a:ext cx="8963673" cy="5672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240" y="6326693"/>
            <a:ext cx="932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smtClean="0"/>
              <a:t>La capacitat de calcular i d’executar un programa (</a:t>
            </a:r>
            <a:r>
              <a:rPr lang="ca-ES" b="0" dirty="0" smtClean="0"/>
              <a:t>software</a:t>
            </a:r>
            <a:r>
              <a:rPr lang="ca-ES" b="0" i="0" dirty="0" smtClean="0"/>
              <a:t>)</a:t>
            </a:r>
            <a:endParaRPr lang="ca-ES" b="0" i="0" dirty="0"/>
          </a:p>
        </p:txBody>
      </p:sp>
    </p:spTree>
    <p:extLst>
      <p:ext uri="{BB962C8B-B14F-4D97-AF65-F5344CB8AC3E}">
        <p14:creationId xmlns:p14="http://schemas.microsoft.com/office/powerpoint/2010/main" val="29729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41"/>
          <p:cNvSpPr txBox="1">
            <a:spLocks noChangeArrowheads="1"/>
          </p:cNvSpPr>
          <p:nvPr/>
        </p:nvSpPr>
        <p:spPr bwMode="auto">
          <a:xfrm>
            <a:off x="1928664" y="116632"/>
            <a:ext cx="784887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L’ordinador personal (IBM-PC) per a tothom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701407"/>
            <a:ext cx="7344816" cy="4982565"/>
          </a:xfrm>
          <a:prstGeom prst="rect">
            <a:avLst/>
          </a:prstGeom>
        </p:spPr>
      </p:pic>
      <p:sp>
        <p:nvSpPr>
          <p:cNvPr id="5" name="Text Box 2241"/>
          <p:cNvSpPr txBox="1">
            <a:spLocks noChangeArrowheads="1"/>
          </p:cNvSpPr>
          <p:nvPr/>
        </p:nvSpPr>
        <p:spPr bwMode="auto">
          <a:xfrm>
            <a:off x="654312" y="5733256"/>
            <a:ext cx="915580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18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L’equip perfecte: memòria massiva + processador + entrada/sortida + programació</a:t>
            </a:r>
            <a:endParaRPr lang="ca-ES" sz="18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360712" y="5733256"/>
            <a:ext cx="4752528" cy="43204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sz="2400" b="1" i="1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3944888" y="6151872"/>
            <a:ext cx="13630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18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maquinari</a:t>
            </a:r>
            <a:endParaRPr lang="ca-ES" sz="18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23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webin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276872"/>
            <a:ext cx="603885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digsys.upc.es/ed//CSD/terms/1314Q1/EX/EX3/img5al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72" y="617538"/>
            <a:ext cx="3816424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sultat d'imatges de microcontroller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5" name="AutoShape 10" descr="Resultat d'imatges de microcontroller"/>
          <p:cNvSpPr>
            <a:spLocks noChangeAspect="1" noChangeArrowheads="1"/>
          </p:cNvSpPr>
          <p:nvPr/>
        </p:nvSpPr>
        <p:spPr bwMode="auto">
          <a:xfrm>
            <a:off x="688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" name="AutoShape 12" descr="data:image/jpeg;base64,/9j/4AAQSkZJRgABAQAAAQABAAD/2wCEAAkGBxMTEhUSExIWFhUXGB8YGBgWGBsfGxsdHh4YHRgdHyAfICggICAlHx4aITMhJyktMS4uGx8zODMuNzQuLysBCgoKDg0OGhAQGi0lHyUtLS0tLS0tLS0tLS0vLS0tLS0tLy0uLS0tLS0tLS0tLS0tLS0tLS0tLS0tLS0tLS0tLf/AABEIALAAsAMBIgACEQEDEQH/xAAbAAACAwEBAQAAAAAAAAAAAAAEBQIDBgEHAP/EAEUQAAIBAgQEAwUFBwIDBwUAAAECEQMhAAQSMQUiQVETYXEUMoGR8AYjQqGxJDNSwdHh8RVyYnOSFiVTVIKywgc0Q5Oz/8QAGQEAAwEBAQAAAAAAAAAAAAAAAAECAwQF/8QALBEAAgIBAwICCwEBAAAAAAAAAAECEQMSITFB8IGxEyIyUWFxkaHB0fHhBP/aAAwDAQACEQMRAD8AKrZScua/h1KYA1IzurCovWwA0GOYC4ItPXCHOif8Y1y59Kp0VUHhsmkQxbR5rvY8tumkRtdBx3hrUWvdCJV+4Nx8Tv54hbHk/wDQ4NqWPjr/AAQ1TbyH19emCcnW0MrCJUg+Ugg/K2Kq0d+lo+Hy9b7DHUydt74pmLaSts2PFOM1Dk0WnT0UnLLIvo3mDA1SWYCYiLyThRwbiy5eoHK6gIiIlSJg3sReCDHcXGPvs8tcsaFPw6geeSsYWQLncQ2kfEAyD0or8RcZb2rwct4WopMGSYDRpmQNMmTFj6YnSdLnkySWRS4+H1DOM8eo1yHq0m1gsYVgF2UA9yTEGdu52wqHstRtF6RN1d2BXWNgZtG55oHeJszq5fM+O+W8DKCpTQ1HAuAoAJvquQDtvgagmulSqV6NEUcy3hUzT0hwxMSQTZR1PSRuYBaVDcZuVyFvGa6agMzlz4yyrFTpVh0MWIaQQVjp0uML/Ey//l3/AP2f2xps5wpmGaylRkZsmmpapYzpEAL7vMQCom20Gbac/wD9nq0ZYjT+1EijLi5BAM/w3IF++GJwlexGj7NKg0GAmCdcwLSYtJ3tInvieY4MnjLSUhlf3WExBn4/pgihwOvOZkLOVIFbmEjVMR3Fjh9luB1DmciupPvaIdea0AMSNve8hPXCbMnHKnVPvYzFbL+PV5QYACyeyiNR6CYwZm64oIaVAc/437R09d/S+5wbSyNWnk8zVGlfDqlCwJJaCAxWLELNm7k9cQo/ZXM+MmXCL4j0/FUahBXvO30cBDjl4oUvX/YxBI+9ggWmEm/5W8sdztT2ceFTP3hHPU7AxCp8Jk+nwtbJFuG+MCug5llB1f8ABvcWHmT54YfaH7NVznK1JQpanSFVuYAaAok3j5YDRY5XwZKlSEYMyeVDFUmNVp+GCaXBavhUK0Lorv4dPmElp0wR0E9TiHEsnUy9ZqLwtSmYMGYMA77Gx/PA/gDTUk5LYY8T+zfgFhUpNSZBJGoPqWQCdgA3oYN4Jgwhq0fLDzN8VzGYgVqmoARfsNhM7YroZI1CbwBvafP8u/mMSm+oZsiy5UsSEBpb/Xef5fLE1UBKn+0f+5cMc3lNJA3kTcQRBIIINwQQQQbgzgKrCq87EKJ7DWsn4C+KTHjk1mUZcnovCeFlj4empUJUvyFVCLJC3b3mYzAsLYtyeZ5mylRVqoW0jcQWghl6gEG47iZkSeVeMNQVAkTUQmZMghmHoRB2t5HC/hrTVVuit4lQmAFEiWJ2i2JV9S5zx0lFb9fzfvFuQyILPJJCuwtdiAxVQOmpreWH3EeA1FgrTdW3amzq9ujBlibypWLEi+EnC+K+G7VFAILOYYG4ZiwnYg7GdwRgvM8YfNFq1YstOn7sGZY8oWbEzLiwtJ7k4KYoRhODi1cu6Hn2Q4XXGYk0+U0qinXIUggAAkA7tHyb0KPMitU4Ll25ZXNhQSYMz4S2iCNfWbADfoFkeMGjVFdU5tBQ3BBDbkyN46AwPPch5iqrZVMkyP4SOXB1Jq1EFTfTEEEm3WMaaTsxYNEdPzPQfY6rcU4kgWnL5XYufxqAp93upn/04R0qT+wcJqgKdOZXQpmW1uCsn8IlL2PQ+RVv9o3NetmTTYvWpmk91iG0iwjyETtB72CTiYFLL0dL6cvV8VJZdRbVqMkKIB2gD44VGjh34mvzOWrnNcXXQsmgrQalkQlmQi28LUYr36mZwHkadQrwSoKQtKUxP7zUC51GOTSqSLNJY7RJzz8bJqZmqVJbNJ4dT3YjlkqIsbA3nrtimrxWRlAdQ9jM0o031Or3vcSgtaxI64dD0d+Nmjo5StHGqYoJ+8V3ioPu7NU5eTnGk7cuDoqrnODMaKgNRCqNQ5tKamY8vKYcN1k2nrjIvxk/tdm/bNPie6Y0l2BTtd27/wBZUuOlamVqQ05RdFKyxHncyfj1wnEThv30djk5GoOH8UQ01Hh5oM7agWUjSzKLCYQqQbSXaw66PKU3HFMm5or95k/dDCIVYaOUC0qI88edJxdQuYQeJGZdXqe5YqzsNPrqIJ6wPQFp9poq5evpbVQpikghYKhSt+5hu98PSL0e/wBPtf7Jvw+qnAa6Mg1ZfNuKjBh+BfDYgReGgC+1/LG3zOUqf61UBpKDWyTaV1DsFN4/iGn0v5Y81bilM5atlSKnh1qprueTVrIUWtEcoN56nDJPtXGaXN6X8QUhRAOmNIBAvvMHfvGCitCuxlkKFT/S+HuKYIo54SSwBJ8UKFiDu5gmbaZv0F+3HBqv+oZkhRDOHA1DZhAPxIP0MJW4rTOU9i++8LXrBBQODEbi3TtvfH3HeKJm6zV6qs1RwBDBQthYSLrhaTKeHVCvkXU+E1wLIJ/3AYP4Rxc5J5pxWJBFXV7hBiVA6jlv6eowkXhFHVrepTTUAQBSIUbjoSJtJHecanM8BKUaNUFGp1R0HMhA3Jm8eVulrTlI58WCcZPRV+99+ZnK9TURy6VAhVmYG+/X+wwDmqOogSL/AEcN+C5da1VEZwgb8TCQJi5EiQO0j1GJcdyZy9SGADpUCHSIDSJMf7YBm3vAETg42OeGHJlfppPtDLjNW1C//wCNv/fi3O5GrWZspQUaUAZpIGsnQAWJj8TKAv0B+PU2C5ZiCAaZv0OppW8xcbHBWZ8NM7W9oq1aKkAgIxVnM01I7tF2I3JpqLY1SLhBOaT+INl/spmTXGU+7FbTrKmobLMAmFMTuJ3B6bYB4hkMxRqvQr701p6VVtQAcVAdo/gjbr82XtfDzmSKmazNfK+Gs1fEqtVNQEwPulBi+zT0IucZ+i+VL1TklcUitK1TRqDHxZupImwuO2Gj0MWOMXaLkBtFvj1Prb/DeePhTtAgbbdtiPXbt036W6ZBAU9wBcTzeXmR9HEABNiQS0ReR7sCdyQ0R1t5g4s1Bw2m4AibjvsQPSxHpjpA6kkHqO0iY79MTeoAouNrDaI09ATNvPr54+qGJE9t/qZBmO/eJwAUN1mCf59Rfzt3/PEWFreZnvt1HYR6fpPT8j8uw2jBuT4eGGokgXCifz6fQnCewCyo0n5z8N9vP9TiGr0+X1GNLQ0SdGmxvEb4jXpoQFaObbvbeMTqCjPU6UiQQBNixgSIsNycVvTKx1kWg2I23HSemGZpFGiCYXTCkg77i4sRO0wd8B5lrMrbtU1Ra1oggGxP/wAcNMAMDY79r27/AAxGZtNukn6j0xJmHqT6dfh9WxFz8P7dMMCBY73xCBcYsv8Ayjzv+WKm6/Xf+uABhwfLVq1QUKQlm3ExIUEiZIHLuJuAT8XmY+yOe+8oKJCBdQFRQkPMCTAMweWcZbJez6z7U9VKMczUiNQMNpAlWEE22xpM3n+FtUrl8/nGUhAhFaoTUjVqRnZSSqysArbWYJvESW5lPGnLV+Rfm8tUoEU6ilKiqDBsRIkbbGD/ACwRxcTUHkqx5WEwOk4X51qb1QuXrVK6lQA9T32MXBvaDYdgOu5N4jWArDrp0AgHqANQ9cQ11PLyRcW4J7Nm1LUlpMQDUyNQnWmmXy7m7MFsY6stpCyL4O4Tl88mmnT8GpSVVNPMVCb0iRoWR71wBIEkWt+ERKpbVmsqoWqBpzWWYWaDcxv15W6EwdxgDKNwzxNWrMEQWFCmGBRtyIA6c0xbcwMWdmP2l335rga0qnEX4kVVqFPNCiCQfFeiiAmx0gKGMm57mLzjM8erZo16vtbUnqGnRhqRUqVHtBgkCCd7nt54Ip5XIPXj2bMZjKLT5aa03qVC0x4lohYmGv2tbCpWyxqVFy2Xq0KYSkNFUgMZ8YsSbkg2uT06CJaOuJAL2F5J0kg3MbTJvYG14646doBDKANrytr9YmAPgMTqFupuTLagRJgyfM3Pz74rqheu3UmO0gnzF79ZxZZXUS1vOb7ecT3/AJY4B0BBg9G8hb+nfE61ODJaLztfqe3x26jEajSTtIMdIjqJ/hiPkN8AiphJtabT8u3qd8OauYCELt+gGw/SP6dUymxBIiLEHr6ERO/TfBNGgzvIJ94FiTbvbc6gbR0BHlMtDIVAaFSdwSd/xC2r+vyPU47xGlI8VWtsTNxAgR2vPz9cNa+WDKV7bdSI2798UZDKaFOo3IuOgj1G/n5YnV1CgWRmEhrOs9LdLx2NhGE7AgkEQRb+n154LzNJqLyDbdT5dR9eRwPnH1OzbEnbcCLR5+sYpADn/H8v54g4+P0fnix2A9N/h9RitvTywyStv7fXwxFiPq+3+cT+Fvr/ADiBa/f66YBjH7Pe0e0A5Y0xWgwapGiNJmZtttj0DM1+MCtmXUZRGK0hUlm90eJ4cFuYky1iPTrjzDKHLhj7WrtRA5hTIDEgNp94wLxjSZqhwdalYNls41l0LFVeYhterUS+5X3rduuJfIgv7QJnxUC1Ey9JvCUAUithzRBEQfTaBfCWjTGWAZyrVdkUQQsfiJ/QeR+FHEW4dK+EmYK+GvvxMxffod7SL2xTTq5QbJWH/T/XE0eZm9t/o9I9o9oPtFCKOdpctSnsr9DaIhv4TtPUEEd+zfGszmTpoihTkSWKGNIKQkAmZYjtYNeBipHLcQQmNTUabTHUipLAenpjPfZOnScDxqLVgEsiozdRcwRAClxJsCynDs2xu5I08Zw8Tc+05ZcyKMGsULUlWfcUkjmJ7fwmcZvijVTmKhr5qnmW0UfvKJUrH3xiQBeQbEXtcRhmaGXObM8MrVKPhSMr4cuDJ5yGcQBtad4HmiD0zXqlMrUyvLQ1UnLOZ++vzKreVwZOGjsiS08qqREAwNxFtU9BMDz5TPTE6jTcgjtfYQPXy+ePqkWkgiCTb3jaSQCb3geXrg9sqWSGMtBMm5k3O9z/AHxTdFioArNgPlEwd7Ho22xmbyQK3gel+nzAk7jztLYaZnKjQxjUdMmNzJJJH5n5emKKuWBKIPxiSeh3gbm3xOw3jBYhbMiwk28x1Plaen0JU6zTyxPw6d+/X01HFlUoRZb3Ez8DAP1bfF6ZRSoJQsCtyDETHmJBIHoO+E2B9R4sxgMNRPwnb+v6Yi/F/wCFRtbUbWgg/wBsQ9mX70wSEAO+8z32uCD2gY5UpqUaoikaWFid79R0kHYz+uFSGB5rNs5lptcDb6PScBssdpHb6/TthpXp00C6wSWAaQR1nfv1sP54rpZcOjshM6gqgkXBAJnYd/XDsQvm/Xe14g4rK+Xr+Ux5YOzmTNOlqb3tUQDIi5/li2pw9fGanfSF1fKOo3944LChTHpiBXvhjnciFUkK6ERapE3IHS0dPhhcYwAw/wCzVWsuZBo1qdCpBipUOlVsZn1x6BVXii1s1qz+UpMFpayVcSIqaAL6wRzSD3G2PNuHCmahFbLPmUK/uqZcMTeCNJBsd/I41CrkPGrJ/omaIApwpy9SaU69TsgYkK245ubQ20Yl8gS+0VTPCovjZ3Ku3hJDIwiDMdN9/K+FQq5j/wA3Q/6l/pgHiuSQ1R4WUq0VKLFN0eZIuZIuGMkHHMxwYqCQAwG+m5E9wPORPlibR5uWFybr7HoOTtnae/7il+QqnoO4/LrhN9hy8Dw8wtA6QNbKG/FThQNQ3aCTOyEwYODc1xA0M0jlA33NMaDIkc0ifw7iDBgxgvIVMkXY0sjUqiDyswkKSoOkA6QSW0aZA5l3mMUjTEvWT76kWp1TxF/+8qdKqKXNmzSplCJtTAaoDMdQbxtGEGbq1KlerrziZ2Eo/eAQDPjWja1/+rD2ii+21F/0kuPBEZSaVhN6hLxcyLRN27XR5sk5mt+xeyHTQBpay/8A44UglQbiBt0jDR2xOs7EGRsCIG148ouTv1iL4uJqEBokDpquRBEQbyLn4QQcUmhAMecxawgAj5kb/wA8E0nsjBQzHVHkSVmdzcx13w2UCeOwVtotJ9QRNjBEbR5469Oo0Ej3OWNrDeb7i/eJx9TA8NxO+kyQJE6rx5xJ+pi1JmpqVYDSG1Ht1E+RB2wxFT1XZWBVSFEkgd+k9Z7/ABx8+shKkDkAOqZ/imLyALA/HH1FyEqAkxoJtf8AEARfbqCO+LIOnUY0+G4DT7pkbG8gmPl54QylBUIarCEMsmY/SZPW2OVKjmmW0AKd4Gk+sz36/wBsfZx00JKX8MENOw5yfX8t8WVU005iAtKC/UGbr8/0whFX3mlWZEK6RDHoBBkCbb4GqM4pNNMBKhB2tawAE7WGOvyUj0aoxHmFT+RJmfTfFjo4oF+Y61USBZEElZ7kzuNp+YMFqo/hDlGjWWUjz39AbQTvGPnzzay8DURpNiB089/LBedXkapI0PSpoLzJF4i1xDX9cJy3XDW4iMGwk2tc+g/lviB9Pr6OJD6+W/64iY+vr1wwCuCGp400syuVeLVn2WzSDY7iR8cbTO08z4uYB45l1XTTJUU00uCHiE1kCO4JkkTtjE8JWKw/ZGzlrUFnn3vygmBvtjcZnKjxq+n7Plwq0wBUeknhgK0mxKAGxsfwmcQ+QM3xniVdK4R857UmhZZbKylbr6iY8yLxhlxz7VJVqCuiRUKhYIgCIkk7xtAGwAvgPjSurqBwXwD4anTqNyZ5rDr2N7XjC5tNT7p6PszsJpEkkMeoMgeXz6WmHGzinOcXJI3+biupymeYUsxSEU6rCxXzPw62OxvGKshwfwG1VM5TUcoOhFkw6sLs2lACNRaD7trxJ/EzUULRzWWOaFMfdV0vKdmixItfY4H4UiK4NHhulwIbxdK7lZCnoxPKLSZm2NBxa1rfv5foBmM25bi4pzTg5taaKWa3IQxJAB6TNumErkLWrBc42bGmhFVg8wfH5SGJM9r9cP6WsZ5xT4ZSZ/BgZR3pKqqIhhysC0ESLG+8RhHXp1BmKwqZRMq6rR+6p7ARXuBcSfj7uBHVEk9MgwGAidB1WN5B6d42nrHTE1y+rURddR7XEi+4A2P9McqU+n8UklbCSARe/UuB2AvJsOigTcC6ghrbe6D8ACBft86KKjRAp6vDBhWLS3UX/r6YHpryux5gBufxMQQCf1+eDZhATSJCgzsAB1ib25pHSB6YEZjo09QS7MTcsbMxmesSZm53mcAzqU1CSUPuFi0mRc289vLfpioFPBJKAlYWQxFzq77RH5jHa5ZlBCEKqhTGxiSbTv8AHedulShhSJAldSkMDMadQMWk7i9tj8EInRypgFSoYiZYExuQAJgWuSe48ziDrNMFgtuYaZAEaNakRpLREER7pBHbpqEqVaYS2qAwvsGn8V2hlMwbzbEK7sFKgM3Jq1EBeQwAQBeDCiSdoEbyDAGJjyFgL6etvL+pmO0HkzMmb3P63jf9MSDD+u3xAkRNjHriLiBO9/yH+DfDEVutjvvYifnfbpis9T9X7+mLDMA7z/KPqb9fjBhf8/j9fpgAgdvr1/njk4l0ib/X+cRA+vXAII4RUHjANmjlVCx4wXVo9+0AidUkbjfGozUCrXFT7QwQKd0pJFSA8CFqeHy3Eg/iE9MZbgik1uTKrmjFqL7NZr/Df543DPmS9crwTLC1OddSkQkBuYEKFMzJ0gRF5tEMbMvxjQWUDi9StyLzFGHe1nn53vfA1ZtFMLWY18vUulQCGVuovPnYn+Yw4+0NPMh11cLoUyKS8qAEGJvynfp1PrbCpHVUatSXXl3/AH1H/wAM9x27g229CEebl9t/5/V4npBpEKTl+IjwV/djTrKLAMXM6dhcdhil6aratxGw2FOFgkgS0NcKBrX/AGWNzi/N01aSOFgdSSUN4Ooi9xdTNvPFmUy1ST4PD0QgCQ4QhrodEi/vACYuGMxbDN4P1ufv35iIVMuc1UL8Vr06Rpge1CqFdmn3SNPuiSdPSxm+Fa+H4tfw8zVzKkUJqVdWrVGY31GY6D/ccafLe2DP1AmSy5reDDUS+mmElYjlI1ekg6unVFnqdb2muK1CnQqgZchKS6UA01zJAJW8QRPQeeGjpiQ0zzADlMRB/wByztBbSQBN9B3xYqABD0XUTMDcC3RZMgR59OodY/hEbLYi53kdgQYHT3h8BM7xdaLaY5gd1idrEt1iTY9z8K5KGJpgLBXludUXXrt8rdbfGmnUOlwQPdaRFgwKi286do9OuBqNZSnIbCwIsZ6CCbdvltN+NYwQIi4EwJAkQDe1unS5mxQw80gEIN9KtqYmymTKnzm3wPbFM8ockQEZb9CxEg/ND074EYDcAz0uJvIPQXHLAAAOrpsaGEsWjcnlHbrHSBfz2jCoRailUdJgKFPkCWhjsDuD0HTFuYP3QAsQiMYESvMB/wBNzHc4W1V+B8iYPmfz+eOsb7xHxiSJsCO21tpjBQyuoPQHTvftEt5/1JxFhudv7b/Xw6YmTIkT0B77tH5T+tsVaeu+GI49O5EAdLYgbxHWDYR3nr+eJss2/Py+oxU9/r637+m+ACBj68/02xwdN/8AP+MSYT/b62xCos7wfr+2ACzh2nxebMtlRH76nJZbGLBlN9t8avN1uH+PXd+N50yKelqdUAuQHkMyrDBZEALy6jvNs/8AZ7xTmB4FCnXqQYp1ANBsZJkgW3x6Cg4l4+ZNHJ5JBFLUrPrsA+mGVRqLX/CPdEYhgYfNpl3qUxlOIV6tQUl0+MZgiZpg2gDoIMT1xXTqMzNVpqEzCWr0Ts46kD5n4j/1MePtVq1DQzlKklWnllem1ACAFBK3G8gg+Uehwqymd8RPHLaK2XKFakTrmdCsB1kRPn2nCOHIrm++15Hob8TqhdQqmAd1BsJ1LMC19UAi195xLKuH0h6rC9tPvCWVgV0qZK8xGwkiRAgqBUanop1VKMUsWWJAsxEwDFpv88MclV0rNpm1gRurMvYiUFjBEbENazZTQqq5jh61j4mczNPLGlCVUd1qFrGG0jmESY29cLMmmXV665V3ekPBCmoADtW1AgDpA2Ai9sbnh/EqviZjNgo9c0SFpikbqgYiweTe23p1xj6OcarUzFVzTHiJT8MoNKuqeIrFYsY1rIFr36QkawaZyoBEbRMDe9wpEAQIJHlq3wi43wyoahZVnUdhGoHzHUneRvONNXTffrpJF5kQvaS2k2ECbxgdqgW4AsSARZSdhEg6ZE3jZlPS9IsT8NyrUgQ+5gkAAwLgfAhmv5euDpA0gwRbcxpBBF5kRHXy3GLDSgEyOWwEWsb3EkG4PSQfKDUoZARBExJ6je+2wPXyv0wwK2a45ZMwfU2Ppv6SOmKaiwT1G87Dff0/SMX9IBkWs1956zGwIPkzeeKytx1MiOhN4me9xfz8sAFWo9RsPQz0E9C36i3XFFMSnoJsLesdAdo/wbaTjljYgAR6i9jYde1jjlMQD2IkD5jf1k+V++ARFhO8SbbeoB6djE+XcnFbXInt8elx39MWEWkkEC3lcfPsD6xiIaxE2Nz8LXHoT+eEMpFMmfhPzvP11xXPr/P0/XFl7SbT2/v5x88QJEXifjew+vn8GBWe31ffFf8Af6+u2LXBmLTtB6Xj9fq2KjEW232v2j+eEBblxl9Y9orVKdIg6mpDnU30gbzNpMWnbD6vmODmtWavms3mP3Yp1DVqPJhtY1BQx0yIkbG3XCLIcQbLv4yojsoJioupTYqSR8f0xp0/+omcKZnNp4aMzUqZAUkcoMGSZ/F17YlkykorcS5BKBzBTK6/DOVKxVsRUIUOLwAuo+mFfD205bMnrNLbyL/XxwzyHE6mZrvUq6Sy5VqcqIGlFAW3pacLMh/9pmYG5o37QX/rH9MI5JtOT8PM9nz7LmMmddIB0ps+sN+NBYi1iCb9DtebZzKOdA1E3UGItI237S19rz66OlHs9fYEUqoJtPaD16Wvses2zOTI8IGDsBuYso/FG8kCPLr0YTXrM01FTSFOoy66TJBKso0VFMEnUwHujTMysE2vhHnMoWZ6klddRaqMtiHVVVqiyI1Em4I5tzY4745QAoLEkEi0gQBew2JJkwOpuMNVyWXLPSqLNRX0hG1B2B06WW8zBIDDaDM3xm9maxbyLStqMi71JYDLk6JLPTIVCEHMVVgY3BKhjsekEDNmyEp1vCYJVZqaMXQAkEgiOgg+7MecY23BMvWptqpVqFdXSooZwwBAC85NxsAOxDNjMguvDeHuFptTy+ZBp7lmZEdgGUdyWmDPKp741TNYytbg1Za3iVqfgOGyyFqqmopISZOw/wCIGx7nrYRgwGWPgt+0ELR51OpgwWLD+JvLceuNv4eY9s4iNNDXVoDxCS2lVRCPe03JNQyP+Fe11NCrW9l4SQlILTrAUQxbUWCkKrAjlF2k3IhTGCy7M83ijxh4bA5VVasNa8oBYavWQLg8sbXxUMpVL5cCiZzQ+6BKgOFIBHSBeIJG9sa2rTrLV4yNNJmq0/vZYx92gVdNrkrUmCLMNztiqr4wq8FOmmCgqpQAJGq1KmSwjlsA1pu3zLFZkBRqnx2FMzl2AqmRyMzMokdTqRhI2gfG0cPrCpSomi2vMJ4lIKVBcEEqeoixtb9I0+fr1fA41TK0vf11tLweYaAqW5jppk3jmnBtVq/tnCgy0S4y7CkQxurBVYnl5SAFYRNy2CwswNQVDSqVtJ0UnFOo02VvwgifhIHli5OE5lqqUVov4joKqLKyUI1Bt46bW2w5ZqzcP4qumkFfNsap1SVqPUCsFGkagum0wTr8saQVsy/FcpU8OktRsnKqrnSEYliJ08sQFETYntgsZ5mC3gnNqs0Vc0y8yurTqKxueUjBNTheZ8Y5bwm8UJ4mjVPJAMzMEQRh1nTUqcHrgiktGpnGLsrEQWdXOkRBCkBQZHKSemNWM5mP9akUaPjeyixc2Uk1Pf02gjQRHukYLA8sqU2GXXMlYou3hq9oLAEkQLi0nE81lKqVTRdCtUGNBsQfP+vp8dFla9VODZIClTakc0mjWZJZXaoAViOYwhM9Nr4n9p1duODxFVXELynUPdqEGYB/FEYLInLTFsy7qrZaudIBSoizuzQbk+UzA6Y5kk/Ya/8Azk6+S/Xywflcv+yZoC81hfp7+w6SOvqNsVZagRkK1r+Ov6IPz/kcTZyTlbd+9fgo+y/7yr/yKnwsMQ+zrIwbLO/h+O1PTUa6qwJHN5cwMyNjgv7KJzVv+RU/RcIaSm1pi5tIt38sPmxJ7/Q90y9UtlKpaATQqWvbad/PYdNr2IzuWEUwTY6dJBHxjveDf4eumog+xPLFoytQKWmfdE7kxfoD5+WEmWUrSFlsqm4ABAKwDsLACzRZjBucM2a9ZlNIm7fiBN16xvKxMmd5E36zgypn2FJVYkLBUbg6RbTIswAO3YAbYGqZfSsA6o6EEMeqyvWY37keWIUqQFhEEkiCd4kMYFwL36QO9hoWmuAjh3EGpSywTHKGJ0GxUDlIYAqx22hd+gj51vZ6dCxWkLapLhgFurA8hAFoWVJibziLAspOkzMxA67qIG4j08sDgSpAKmTsZ7bi5gbWPfr0dFW1sGn7Q1fFrVwELOIPKwXT15de8BbknYDH2UzlUU6FIJqFEkp72ozOzTtYG0e5vvhUBYlTYHvNrlZ2kecD88N+B11VWXUqvyshccrRGqmxHe0fER3mWy2I1tySs+zHFqw8dalMJUrJzyvKybaonSxVpGqSBqjTEYp4dxms70FhRTy0OW1MulQCG1MWMKbwttUQbCxfEuJipyvQpPB1aSGYIYCjSYUlmB5thAXcmy9StSneKOVU6iFHvuI7k622gbLN7xiU3QTk4ukydTi+vK8RYKNNeoNAIIUk2m594jSdJBgASR07xzjj0a+SdPep5YMpJOozyw1xqUXOgQCYnbAGVrDM16SNFOkDpppPKszGpp94kAFvMxEXd8eNNsq1NqRUrTaNYAioFAQU/PVG1tMz5JujSGqSuzKVeP1Tlq9Dw00V2LMBqgE3HhiYmS0yCTY3O2sTiTDidIxzU8pElmlyQJ1QZO0gT3PljL0MlTCmvWvTvpp/iqkTIE7KBcse/wAyPFqUn8Zr5mooSnRWQEQ2GoduymJvP/DTOeWWS6gFXPN/o5SFipmHbmkhTAPKJiLsNhuTvjVVuKP/AKpmHCCaeX0nma4EgajMk3iTtfGar5JvBp5Gmdbhy7Ee6lgIY9TtJ6XF5GGNLMo+azNYR4ZpEagBpU7wCdhuAR52jAL00ujF1DP1Bw/IqWJnM6yxLTJZtVwdiN4A3O84IzdU1eMu5AB1kQD2pt3n5T3xSlP9jyCk7V4MC45nn43n5YLo0v8AvR9xzH/+d8KxSySezYppwuTzXYVwfmwHzsMPv+z3h5VadR9Pi1QImSriVmI90EKrb7rcbYU8LQVaWayuoB2ql1De60NcAjrYfMHpj6txiuC2qFqCzNphp/QHriZJ8IqEscHc10KPs9Rh602PgVAY26D43np0GMvQQmBEmP8AJ+G+Nf8AZ9eaqBt4D/8Axxm8k4VlJAIlTBEg6WDQw6qYgjqCcWjHG+LP/9k="/>
          <p:cNvSpPr>
            <a:spLocks noChangeAspect="1" noChangeArrowheads="1"/>
          </p:cNvSpPr>
          <p:nvPr/>
        </p:nvSpPr>
        <p:spPr bwMode="auto">
          <a:xfrm>
            <a:off x="841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" name="AutoShape 14" descr="data:image/jpeg;base64,/9j/4AAQSkZJRgABAQAAAQABAAD/2wCEAAkGBxMTEhUSExIWFhUXGB8YGBgWGBsfGxsdHh4YHRgdHyAfICggICAlHx4aITMhJyktMS4uGx8zODMuNzQuLysBCgoKDg0OGhAQGi0lHyUtLS0tLS0tLS0tLS0vLS0tLS0tLy0uLS0tLS0tLS0tLS0tLS0tLS0tLS0tLS0tLS0tLf/AABEIALAAsAMBIgACEQEDEQH/xAAbAAACAwEBAQAAAAAAAAAAAAAEBQIDBgEHAP/EAEUQAAIBAgQEAwUFBwIDBwUAAAECEQMhAAQSMQUiQVETYXEUMoGR8AYjQqGxJDNSwdHh8RVyYnOSFiVTVIKywgc0Q5Oz/8QAGQEAAwEBAQAAAAAAAAAAAAAAAAECAwQF/8QALBEAAgIBAwICCwEBAAAAAAAAAAECEQMSITFB8IGxEyIyUWFxkaHB0fHhBP/aAAwDAQACEQMRAD8AKrZScua/h1KYA1IzurCovWwA0GOYC4ItPXCHOif8Y1y59Kp0VUHhsmkQxbR5rvY8tumkRtdBx3hrUWvdCJV+4Nx8Tv54hbHk/wDQ4NqWPjr/AAQ1TbyH19emCcnW0MrCJUg+Ugg/K2Kq0d+lo+Hy9b7DHUydt74pmLaSts2PFOM1Dk0WnT0UnLLIvo3mDA1SWYCYiLyThRwbiy5eoHK6gIiIlSJg3sReCDHcXGPvs8tcsaFPw6geeSsYWQLncQ2kfEAyD0or8RcZb2rwct4WopMGSYDRpmQNMmTFj6YnSdLnkySWRS4+H1DOM8eo1yHq0m1gsYVgF2UA9yTEGdu52wqHstRtF6RN1d2BXWNgZtG55oHeJszq5fM+O+W8DKCpTQ1HAuAoAJvquQDtvgagmulSqV6NEUcy3hUzT0hwxMSQTZR1PSRuYBaVDcZuVyFvGa6agMzlz4yyrFTpVh0MWIaQQVjp0uML/Ey//l3/AP2f2xps5wpmGaylRkZsmmpapYzpEAL7vMQCom20Gbac/wD9nq0ZYjT+1EijLi5BAM/w3IF++GJwlexGj7NKg0GAmCdcwLSYtJ3tInvieY4MnjLSUhlf3WExBn4/pgihwOvOZkLOVIFbmEjVMR3Fjh9luB1DmciupPvaIdea0AMSNve8hPXCbMnHKnVPvYzFbL+PV5QYACyeyiNR6CYwZm64oIaVAc/437R09d/S+5wbSyNWnk8zVGlfDqlCwJJaCAxWLELNm7k9cQo/ZXM+MmXCL4j0/FUahBXvO30cBDjl4oUvX/YxBI+9ggWmEm/5W8sdztT2ceFTP3hHPU7AxCp8Jk+nwtbJFuG+MCug5llB1f8ABvcWHmT54YfaH7NVznK1JQpanSFVuYAaAok3j5YDRY5XwZKlSEYMyeVDFUmNVp+GCaXBavhUK0Lorv4dPmElp0wR0E9TiHEsnUy9ZqLwtSmYMGYMA77Gx/PA/gDTUk5LYY8T+zfgFhUpNSZBJGoPqWQCdgA3oYN4Jgwhq0fLDzN8VzGYgVqmoARfsNhM7YroZI1CbwBvafP8u/mMSm+oZsiy5UsSEBpb/Xef5fLE1UBKn+0f+5cMc3lNJA3kTcQRBIIINwQQQQbgzgKrCq87EKJ7DWsn4C+KTHjk1mUZcnovCeFlj4empUJUvyFVCLJC3b3mYzAsLYtyeZ5mylRVqoW0jcQWghl6gEG47iZkSeVeMNQVAkTUQmZMghmHoRB2t5HC/hrTVVuit4lQmAFEiWJ2i2JV9S5zx0lFb9fzfvFuQyILPJJCuwtdiAxVQOmpreWH3EeA1FgrTdW3amzq9ujBlibypWLEi+EnC+K+G7VFAILOYYG4ZiwnYg7GdwRgvM8YfNFq1YstOn7sGZY8oWbEzLiwtJ7k4KYoRhODi1cu6Hn2Q4XXGYk0+U0qinXIUggAAkA7tHyb0KPMitU4Ll25ZXNhQSYMz4S2iCNfWbADfoFkeMGjVFdU5tBQ3BBDbkyN46AwPPch5iqrZVMkyP4SOXB1Jq1EFTfTEEEm3WMaaTsxYNEdPzPQfY6rcU4kgWnL5XYufxqAp93upn/04R0qT+wcJqgKdOZXQpmW1uCsn8IlL2PQ+RVv9o3NetmTTYvWpmk91iG0iwjyETtB72CTiYFLL0dL6cvV8VJZdRbVqMkKIB2gD44VGjh34mvzOWrnNcXXQsmgrQalkQlmQi28LUYr36mZwHkadQrwSoKQtKUxP7zUC51GOTSqSLNJY7RJzz8bJqZmqVJbNJ4dT3YjlkqIsbA3nrtimrxWRlAdQ9jM0o031Or3vcSgtaxI64dD0d+Nmjo5StHGqYoJ+8V3ioPu7NU5eTnGk7cuDoqrnODMaKgNRCqNQ5tKamY8vKYcN1k2nrjIvxk/tdm/bNPie6Y0l2BTtd27/wBZUuOlamVqQ05RdFKyxHncyfj1wnEThv30djk5GoOH8UQ01Hh5oM7agWUjSzKLCYQqQbSXaw66PKU3HFMm5or95k/dDCIVYaOUC0qI88edJxdQuYQeJGZdXqe5YqzsNPrqIJ6wPQFp9poq5evpbVQpikghYKhSt+5hu98PSL0e/wBPtf7Jvw+qnAa6Mg1ZfNuKjBh+BfDYgReGgC+1/LG3zOUqf61UBpKDWyTaV1DsFN4/iGn0v5Y81bilM5atlSKnh1qprueTVrIUWtEcoN56nDJPtXGaXN6X8QUhRAOmNIBAvvMHfvGCitCuxlkKFT/S+HuKYIo54SSwBJ8UKFiDu5gmbaZv0F+3HBqv+oZkhRDOHA1DZhAPxIP0MJW4rTOU9i++8LXrBBQODEbi3TtvfH3HeKJm6zV6qs1RwBDBQthYSLrhaTKeHVCvkXU+E1wLIJ/3AYP4Rxc5J5pxWJBFXV7hBiVA6jlv6eowkXhFHVrepTTUAQBSIUbjoSJtJHecanM8BKUaNUFGp1R0HMhA3Jm8eVulrTlI58WCcZPRV+99+ZnK9TURy6VAhVmYG+/X+wwDmqOogSL/AEcN+C5da1VEZwgb8TCQJi5EiQO0j1GJcdyZy9SGADpUCHSIDSJMf7YBm3vAETg42OeGHJlfppPtDLjNW1C//wCNv/fi3O5GrWZspQUaUAZpIGsnQAWJj8TKAv0B+PU2C5ZiCAaZv0OppW8xcbHBWZ8NM7W9oq1aKkAgIxVnM01I7tF2I3JpqLY1SLhBOaT+INl/spmTXGU+7FbTrKmobLMAmFMTuJ3B6bYB4hkMxRqvQr701p6VVtQAcVAdo/gjbr82XtfDzmSKmazNfK+Gs1fEqtVNQEwPulBi+zT0IucZ+i+VL1TklcUitK1TRqDHxZupImwuO2Gj0MWOMXaLkBtFvj1Prb/DeePhTtAgbbdtiPXbt036W6ZBAU9wBcTzeXmR9HEABNiQS0ReR7sCdyQ0R1t5g4s1Bw2m4AibjvsQPSxHpjpA6kkHqO0iY79MTeoAouNrDaI09ATNvPr54+qGJE9t/qZBmO/eJwAUN1mCf59Rfzt3/PEWFreZnvt1HYR6fpPT8j8uw2jBuT4eGGokgXCifz6fQnCewCyo0n5z8N9vP9TiGr0+X1GNLQ0SdGmxvEb4jXpoQFaObbvbeMTqCjPU6UiQQBNixgSIsNycVvTKx1kWg2I23HSemGZpFGiCYXTCkg77i4sRO0wd8B5lrMrbtU1Ra1oggGxP/wAcNMAMDY79r27/AAxGZtNukn6j0xJmHqT6dfh9WxFz8P7dMMCBY73xCBcYsv8Ayjzv+WKm6/Xf+uABhwfLVq1QUKQlm3ExIUEiZIHLuJuAT8XmY+yOe+8oKJCBdQFRQkPMCTAMweWcZbJez6z7U9VKMczUiNQMNpAlWEE22xpM3n+FtUrl8/nGUhAhFaoTUjVqRnZSSqysArbWYJvESW5lPGnLV+Rfm8tUoEU6ilKiqDBsRIkbbGD/ACwRxcTUHkqx5WEwOk4X51qb1QuXrVK6lQA9T32MXBvaDYdgOu5N4jWArDrp0AgHqANQ9cQ11PLyRcW4J7Nm1LUlpMQDUyNQnWmmXy7m7MFsY6stpCyL4O4Tl88mmnT8GpSVVNPMVCb0iRoWR71wBIEkWt+ERKpbVmsqoWqBpzWWYWaDcxv15W6EwdxgDKNwzxNWrMEQWFCmGBRtyIA6c0xbcwMWdmP2l335rga0qnEX4kVVqFPNCiCQfFeiiAmx0gKGMm57mLzjM8erZo16vtbUnqGnRhqRUqVHtBgkCCd7nt54Ip5XIPXj2bMZjKLT5aa03qVC0x4lohYmGv2tbCpWyxqVFy2Xq0KYSkNFUgMZ8YsSbkg2uT06CJaOuJAL2F5J0kg3MbTJvYG14646doBDKANrytr9YmAPgMTqFupuTLagRJgyfM3Pz74rqheu3UmO0gnzF79ZxZZXUS1vOb7ecT3/AJY4B0BBg9G8hb+nfE61ODJaLztfqe3x26jEajSTtIMdIjqJ/hiPkN8AiphJtabT8u3qd8OauYCELt+gGw/SP6dUymxBIiLEHr6ERO/TfBNGgzvIJ94FiTbvbc6gbR0BHlMtDIVAaFSdwSd/xC2r+vyPU47xGlI8VWtsTNxAgR2vPz9cNa+WDKV7bdSI2798UZDKaFOo3IuOgj1G/n5YnV1CgWRmEhrOs9LdLx2NhGE7AgkEQRb+n154LzNJqLyDbdT5dR9eRwPnH1OzbEnbcCLR5+sYpADn/H8v54g4+P0fnix2A9N/h9RitvTywyStv7fXwxFiPq+3+cT+Fvr/ADiBa/f66YBjH7Pe0e0A5Y0xWgwapGiNJmZtttj0DM1+MCtmXUZRGK0hUlm90eJ4cFuYky1iPTrjzDKHLhj7WrtRA5hTIDEgNp94wLxjSZqhwdalYNls41l0LFVeYhterUS+5X3rduuJfIgv7QJnxUC1Ey9JvCUAUithzRBEQfTaBfCWjTGWAZyrVdkUQQsfiJ/QeR+FHEW4dK+EmYK+GvvxMxffod7SL2xTTq5QbJWH/T/XE0eZm9t/o9I9o9oPtFCKOdpctSnsr9DaIhv4TtPUEEd+zfGszmTpoihTkSWKGNIKQkAmZYjtYNeBipHLcQQmNTUabTHUipLAenpjPfZOnScDxqLVgEsiozdRcwRAClxJsCynDs2xu5I08Zw8Tc+05ZcyKMGsULUlWfcUkjmJ7fwmcZvijVTmKhr5qnmW0UfvKJUrH3xiQBeQbEXtcRhmaGXObM8MrVKPhSMr4cuDJ5yGcQBtad4HmiD0zXqlMrUyvLQ1UnLOZ++vzKreVwZOGjsiS08qqREAwNxFtU9BMDz5TPTE6jTcgjtfYQPXy+ePqkWkgiCTb3jaSQCb3geXrg9sqWSGMtBMm5k3O9z/AHxTdFioArNgPlEwd7Ho22xmbyQK3gel+nzAk7jztLYaZnKjQxjUdMmNzJJJH5n5emKKuWBKIPxiSeh3gbm3xOw3jBYhbMiwk28x1Plaen0JU6zTyxPw6d+/X01HFlUoRZb3Ez8DAP1bfF6ZRSoJQsCtyDETHmJBIHoO+E2B9R4sxgMNRPwnb+v6Yi/F/wCFRtbUbWgg/wBsQ9mX70wSEAO+8z32uCD2gY5UpqUaoikaWFid79R0kHYz+uFSGB5rNs5lptcDb6PScBssdpHb6/TthpXp00C6wSWAaQR1nfv1sP54rpZcOjshM6gqgkXBAJnYd/XDsQvm/Xe14g4rK+Xr+Ux5YOzmTNOlqb3tUQDIi5/li2pw9fGanfSF1fKOo3944LChTHpiBXvhjnciFUkK6ERapE3IHS0dPhhcYwAw/wCzVWsuZBo1qdCpBipUOlVsZn1x6BVXii1s1qz+UpMFpayVcSIqaAL6wRzSD3G2PNuHCmahFbLPmUK/uqZcMTeCNJBsd/I41CrkPGrJ/omaIApwpy9SaU69TsgYkK245ubQ20Yl8gS+0VTPCovjZ3Ku3hJDIwiDMdN9/K+FQq5j/wA3Q/6l/pgHiuSQ1R4WUq0VKLFN0eZIuZIuGMkHHMxwYqCQAwG+m5E9wPORPlibR5uWFybr7HoOTtnae/7il+QqnoO4/LrhN9hy8Dw8wtA6QNbKG/FThQNQ3aCTOyEwYODc1xA0M0jlA33NMaDIkc0ifw7iDBgxgvIVMkXY0sjUqiDyswkKSoOkA6QSW0aZA5l3mMUjTEvWT76kWp1TxF/+8qdKqKXNmzSplCJtTAaoDMdQbxtGEGbq1KlerrziZ2Eo/eAQDPjWja1/+rD2ii+21F/0kuPBEZSaVhN6hLxcyLRN27XR5sk5mt+xeyHTQBpay/8A44UglQbiBt0jDR2xOs7EGRsCIG148ouTv1iL4uJqEBokDpquRBEQbyLn4QQcUmhAMecxawgAj5kb/wA8E0nsjBQzHVHkSVmdzcx13w2UCeOwVtotJ9QRNjBEbR5469Oo0Ej3OWNrDeb7i/eJx9TA8NxO+kyQJE6rx5xJ+pi1JmpqVYDSG1Ht1E+RB2wxFT1XZWBVSFEkgd+k9Z7/ABx8+shKkDkAOqZ/imLyALA/HH1FyEqAkxoJtf8AEARfbqCO+LIOnUY0+G4DT7pkbG8gmPl54QylBUIarCEMsmY/SZPW2OVKjmmW0AKd4Gk+sz36/wBsfZx00JKX8MENOw5yfX8t8WVU005iAtKC/UGbr8/0whFX3mlWZEK6RDHoBBkCbb4GqM4pNNMBKhB2tawAE7WGOvyUj0aoxHmFT+RJmfTfFjo4oF+Y61USBZEElZ7kzuNp+YMFqo/hDlGjWWUjz39AbQTvGPnzzay8DURpNiB089/LBedXkapI0PSpoLzJF4i1xDX9cJy3XDW4iMGwk2tc+g/lviB9Pr6OJD6+W/64iY+vr1wwCuCGp400syuVeLVn2WzSDY7iR8cbTO08z4uYB45l1XTTJUU00uCHiE1kCO4JkkTtjE8JWKw/ZGzlrUFnn3vygmBvtjcZnKjxq+n7Plwq0wBUeknhgK0mxKAGxsfwmcQ+QM3xniVdK4R857UmhZZbKylbr6iY8yLxhlxz7VJVqCuiRUKhYIgCIkk7xtAGwAvgPjSurqBwXwD4anTqNyZ5rDr2N7XjC5tNT7p6PszsJpEkkMeoMgeXz6WmHGzinOcXJI3+biupymeYUsxSEU6rCxXzPw62OxvGKshwfwG1VM5TUcoOhFkw6sLs2lACNRaD7trxJ/EzUULRzWWOaFMfdV0vKdmixItfY4H4UiK4NHhulwIbxdK7lZCnoxPKLSZm2NBxa1rfv5foBmM25bi4pzTg5taaKWa3IQxJAB6TNumErkLWrBc42bGmhFVg8wfH5SGJM9r9cP6WsZ5xT4ZSZ/BgZR3pKqqIhhysC0ESLG+8RhHXp1BmKwqZRMq6rR+6p7ARXuBcSfj7uBHVEk9MgwGAidB1WN5B6d42nrHTE1y+rURddR7XEi+4A2P9McqU+n8UklbCSARe/UuB2AvJsOigTcC6ghrbe6D8ACBft86KKjRAp6vDBhWLS3UX/r6YHpryux5gBufxMQQCf1+eDZhATSJCgzsAB1ib25pHSB6YEZjo09QS7MTcsbMxmesSZm53mcAzqU1CSUPuFi0mRc289vLfpioFPBJKAlYWQxFzq77RH5jHa5ZlBCEKqhTGxiSbTv8AHedulShhSJAldSkMDMadQMWk7i9tj8EInRypgFSoYiZYExuQAJgWuSe48ziDrNMFgtuYaZAEaNakRpLREER7pBHbpqEqVaYS2qAwvsGn8V2hlMwbzbEK7sFKgM3Jq1EBeQwAQBeDCiSdoEbyDAGJjyFgL6etvL+pmO0HkzMmb3P63jf9MSDD+u3xAkRNjHriLiBO9/yH+DfDEVutjvvYifnfbpis9T9X7+mLDMA7z/KPqb9fjBhf8/j9fpgAgdvr1/njk4l0ib/X+cRA+vXAII4RUHjANmjlVCx4wXVo9+0AidUkbjfGozUCrXFT7QwQKd0pJFSA8CFqeHy3Eg/iE9MZbgik1uTKrmjFqL7NZr/Df543DPmS9crwTLC1OddSkQkBuYEKFMzJ0gRF5tEMbMvxjQWUDi9StyLzFGHe1nn53vfA1ZtFMLWY18vUulQCGVuovPnYn+Yw4+0NPMh11cLoUyKS8qAEGJvynfp1PrbCpHVUatSXXl3/AH1H/wAM9x27g229CEebl9t/5/V4npBpEKTl+IjwV/djTrKLAMXM6dhcdhil6aratxGw2FOFgkgS0NcKBrX/AGWNzi/N01aSOFgdSSUN4Ooi9xdTNvPFmUy1ST4PD0QgCQ4QhrodEi/vACYuGMxbDN4P1ufv35iIVMuc1UL8Vr06Rpge1CqFdmn3SNPuiSdPSxm+Fa+H4tfw8zVzKkUJqVdWrVGY31GY6D/ccafLe2DP1AmSy5reDDUS+mmElYjlI1ekg6unVFnqdb2muK1CnQqgZchKS6UA01zJAJW8QRPQeeGjpiQ0zzADlMRB/wByztBbSQBN9B3xYqABD0XUTMDcC3RZMgR59OodY/hEbLYi53kdgQYHT3h8BM7xdaLaY5gd1idrEt1iTY9z8K5KGJpgLBXludUXXrt8rdbfGmnUOlwQPdaRFgwKi286do9OuBqNZSnIbCwIsZ6CCbdvltN+NYwQIi4EwJAkQDe1unS5mxQw80gEIN9KtqYmymTKnzm3wPbFM8ockQEZb9CxEg/ND074EYDcAz0uJvIPQXHLAAAOrpsaGEsWjcnlHbrHSBfz2jCoRailUdJgKFPkCWhjsDuD0HTFuYP3QAsQiMYESvMB/wBNzHc4W1V+B8iYPmfz+eOsb7xHxiSJsCO21tpjBQyuoPQHTvftEt5/1JxFhudv7b/Xw6YmTIkT0B77tH5T+tsVaeu+GI49O5EAdLYgbxHWDYR3nr+eJss2/Py+oxU9/r637+m+ACBj68/02xwdN/8AP+MSYT/b62xCos7wfr+2ACzh2nxebMtlRH76nJZbGLBlN9t8avN1uH+PXd+N50yKelqdUAuQHkMyrDBZEALy6jvNs/8AZ7xTmB4FCnXqQYp1ANBsZJkgW3x6Cg4l4+ZNHJ5JBFLUrPrsA+mGVRqLX/CPdEYhgYfNpl3qUxlOIV6tQUl0+MZgiZpg2gDoIMT1xXTqMzNVpqEzCWr0Ts46kD5n4j/1MePtVq1DQzlKklWnllem1ACAFBK3G8gg+Uehwqymd8RPHLaK2XKFakTrmdCsB1kRPn2nCOHIrm++15Hob8TqhdQqmAd1BsJ1LMC19UAi195xLKuH0h6rC9tPvCWVgV0qZK8xGwkiRAgqBUanop1VKMUsWWJAsxEwDFpv88MclV0rNpm1gRurMvYiUFjBEbENazZTQqq5jh61j4mczNPLGlCVUd1qFrGG0jmESY29cLMmmXV665V3ekPBCmoADtW1AgDpA2Ai9sbnh/EqviZjNgo9c0SFpikbqgYiweTe23p1xj6OcarUzFVzTHiJT8MoNKuqeIrFYsY1rIFr36QkawaZyoBEbRMDe9wpEAQIJHlq3wi43wyoahZVnUdhGoHzHUneRvONNXTffrpJF5kQvaS2k2ECbxgdqgW4AsSARZSdhEg6ZE3jZlPS9IsT8NyrUgQ+5gkAAwLgfAhmv5euDpA0gwRbcxpBBF5kRHXy3GLDSgEyOWwEWsb3EkG4PSQfKDUoZARBExJ6je+2wPXyv0wwK2a45ZMwfU2Ppv6SOmKaiwT1G87Dff0/SMX9IBkWs1956zGwIPkzeeKytx1MiOhN4me9xfz8sAFWo9RsPQz0E9C36i3XFFMSnoJsLesdAdo/wbaTjljYgAR6i9jYde1jjlMQD2IkD5jf1k+V++ARFhO8SbbeoB6djE+XcnFbXInt8elx39MWEWkkEC3lcfPsD6xiIaxE2Nz8LXHoT+eEMpFMmfhPzvP11xXPr/P0/XFl7SbT2/v5x88QJEXifjew+vn8GBWe31ffFf8Af6+u2LXBmLTtB6Xj9fq2KjEW232v2j+eEBblxl9Y9orVKdIg6mpDnU30gbzNpMWnbD6vmODmtWavms3mP3Yp1DVqPJhtY1BQx0yIkbG3XCLIcQbLv4yojsoJioupTYqSR8f0xp0/+omcKZnNp4aMzUqZAUkcoMGSZ/F17YlkykorcS5BKBzBTK6/DOVKxVsRUIUOLwAuo+mFfD205bMnrNLbyL/XxwzyHE6mZrvUq6Sy5VqcqIGlFAW3pacLMh/9pmYG5o37QX/rH9MI5JtOT8PM9nz7LmMmddIB0ps+sN+NBYi1iCb9DtebZzKOdA1E3UGItI237S19rz66OlHs9fYEUqoJtPaD16Wvses2zOTI8IGDsBuYso/FG8kCPLr0YTXrM01FTSFOoy66TJBKso0VFMEnUwHujTMysE2vhHnMoWZ6klddRaqMtiHVVVqiyI1Em4I5tzY4745QAoLEkEi0gQBew2JJkwOpuMNVyWXLPSqLNRX0hG1B2B06WW8zBIDDaDM3xm9maxbyLStqMi71JYDLk6JLPTIVCEHMVVgY3BKhjsekEDNmyEp1vCYJVZqaMXQAkEgiOgg+7MecY23BMvWptqpVqFdXSooZwwBAC85NxsAOxDNjMguvDeHuFptTy+ZBp7lmZEdgGUdyWmDPKp741TNYytbg1Za3iVqfgOGyyFqqmopISZOw/wCIGx7nrYRgwGWPgt+0ELR51OpgwWLD+JvLceuNv4eY9s4iNNDXVoDxCS2lVRCPe03JNQyP+Fe11NCrW9l4SQlILTrAUQxbUWCkKrAjlF2k3IhTGCy7M83ijxh4bA5VVasNa8oBYavWQLg8sbXxUMpVL5cCiZzQ+6BKgOFIBHSBeIJG9sa2rTrLV4yNNJmq0/vZYx92gVdNrkrUmCLMNztiqr4wq8FOmmCgqpQAJGq1KmSwjlsA1pu3zLFZkBRqnx2FMzl2AqmRyMzMokdTqRhI2gfG0cPrCpSomi2vMJ4lIKVBcEEqeoixtb9I0+fr1fA41TK0vf11tLweYaAqW5jppk3jmnBtVq/tnCgy0S4y7CkQxurBVYnl5SAFYRNy2CwswNQVDSqVtJ0UnFOo02VvwgifhIHli5OE5lqqUVov4joKqLKyUI1Bt46bW2w5ZqzcP4qumkFfNsap1SVqPUCsFGkagum0wTr8saQVsy/FcpU8OktRsnKqrnSEYliJ08sQFETYntgsZ5mC3gnNqs0Vc0y8yurTqKxueUjBNTheZ8Y5bwm8UJ4mjVPJAMzMEQRh1nTUqcHrgiktGpnGLsrEQWdXOkRBCkBQZHKSemNWM5mP9akUaPjeyixc2Uk1Pf02gjQRHukYLA8sqU2GXXMlYou3hq9oLAEkQLi0nE81lKqVTRdCtUGNBsQfP+vp8dFla9VODZIClTakc0mjWZJZXaoAViOYwhM9Nr4n9p1duODxFVXELynUPdqEGYB/FEYLInLTFsy7qrZaudIBSoizuzQbk+UzA6Y5kk/Ya/8Azk6+S/Xywflcv+yZoC81hfp7+w6SOvqNsVZagRkK1r+Ov6IPz/kcTZyTlbd+9fgo+y/7yr/yKnwsMQ+zrIwbLO/h+O1PTUa6qwJHN5cwMyNjgv7KJzVv+RU/RcIaSm1pi5tIt38sPmxJ7/Q90y9UtlKpaATQqWvbad/PYdNr2IzuWEUwTY6dJBHxjveDf4eumog+xPLFoytQKWmfdE7kxfoD5+WEmWUrSFlsqm4ABAKwDsLACzRZjBucM2a9ZlNIm7fiBN16xvKxMmd5E36zgypn2FJVYkLBUbg6RbTIswAO3YAbYGqZfSsA6o6EEMeqyvWY37keWIUqQFhEEkiCd4kMYFwL36QO9hoWmuAjh3EGpSywTHKGJ0GxUDlIYAqx22hd+gj51vZ6dCxWkLapLhgFurA8hAFoWVJibziLAspOkzMxA67qIG4j08sDgSpAKmTsZ7bi5gbWPfr0dFW1sGn7Q1fFrVwELOIPKwXT15de8BbknYDH2UzlUU6FIJqFEkp72ozOzTtYG0e5vvhUBYlTYHvNrlZ2kecD88N+B11VWXUqvyshccrRGqmxHe0fER3mWy2I1tySs+zHFqw8dalMJUrJzyvKybaonSxVpGqSBqjTEYp4dxms70FhRTy0OW1MulQCG1MWMKbwttUQbCxfEuJipyvQpPB1aSGYIYCjSYUlmB5thAXcmy9StSneKOVU6iFHvuI7k622gbLN7xiU3QTk4ukydTi+vK8RYKNNeoNAIIUk2m594jSdJBgASR07xzjj0a+SdPep5YMpJOozyw1xqUXOgQCYnbAGVrDM16SNFOkDpppPKszGpp94kAFvMxEXd8eNNsq1NqRUrTaNYAioFAQU/PVG1tMz5JujSGqSuzKVeP1Tlq9Dw00V2LMBqgE3HhiYmS0yCTY3O2sTiTDidIxzU8pElmlyQJ1QZO0gT3PljL0MlTCmvWvTvpp/iqkTIE7KBcse/wAyPFqUn8Zr5mooSnRWQEQ2GoduymJvP/DTOeWWS6gFXPN/o5SFipmHbmkhTAPKJiLsNhuTvjVVuKP/AKpmHCCaeX0nma4EgajMk3iTtfGar5JvBp5Gmdbhy7Ee6lgIY9TtJ6XF5GGNLMo+azNYR4ZpEagBpU7wCdhuAR52jAL00ujF1DP1Bw/IqWJnM6yxLTJZtVwdiN4A3O84IzdU1eMu5AB1kQD2pt3n5T3xSlP9jyCk7V4MC45nn43n5YLo0v8AvR9xzH/+d8KxSySezYppwuTzXYVwfmwHzsMPv+z3h5VadR9Pi1QImSriVmI90EKrb7rcbYU8LQVaWayuoB2ql1De60NcAjrYfMHpj6txiuC2qFqCzNphp/QHriZJ8IqEscHc10KPs9Rh602PgVAY26D43np0GMvQQmBEmP8AJ+G+Nf8AZ9eaqBt4D/8Axxm8k4VlJAIlTBEg6WDQw6qYgjqCcWjHG+LP/9k="/>
          <p:cNvSpPr>
            <a:spLocks noChangeAspect="1" noChangeArrowheads="1"/>
          </p:cNvSpPr>
          <p:nvPr/>
        </p:nvSpPr>
        <p:spPr bwMode="auto">
          <a:xfrm>
            <a:off x="993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6" y="184657"/>
            <a:ext cx="16668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19" y="548681"/>
            <a:ext cx="28194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8" descr="data:image/jpeg;base64,/9j/4AAQSkZJRgABAQAAAQABAAD/2wCEAAkGBxAQEhUQDxAVFRUVEBUVEBYQFxUVFxUVFxcWFxgYFhUZHSggGB4lGxgWITEhJSkuMC4uFyAzODMsQyguLisBCgoKDg0NFQ8PFS0dFR0tLS0tKys3Ky0tLS03Ky0uLS0tKy0tKy0rLS0rLSs4LSstLS0rLS03Ny0tKystMTcrN//AABEIANMA7wMBIgACEQEDEQH/xAAcAAEBAAIDAQEAAAAAAAAAAAAAAQUGAgQHAwj/xAA3EAACAQMDAwMCBQMDAwUAAAABAgMABBEFEiEGEzEiQVEUYQcjMkJxM4GRUsHwgqGxFUOi4fH/xAAWAQEBAQAAAAAAAAAAAAAAAAAAAQL/xAAXEQEBAQEAAAAAAAAAAAAAAAAAEVEB/9oADAMBAAIRAxEAPwD2+lKUClKUClKUClKUClKUClKUClKUClK1jqnrqysNyu/clURntR437ZDgNzgEYBPGT9qDZ6V45F+MU6ySFrRHiMmYRuMUiR/D8OGbwfb3+1bvpP4iafcY/MaLJRV767QztgFVOTkqSM5x5B8c0G2UpSgUpSgUpSghqVTUoFKUoFUVKooLSlKBSlKBSlKBSlKBSlKBSlYPqLqyzsFYzyjcqqxijKtKQzbQRHnOM+/2PxQZyte6j6zsbDInlBdSm6KLa0gDnhimRxgEn7CvL+p/xMu7gmO1/IiDyruXDGaJhtQncuYzjLce5Hxk6MQTjcSxChQXJYhRwACfYVRuXU/4k3l36IfyIwZVbaQ/ejcFV3hlyMLk/wAt9hWkrGBj7AAfwBgD/AH+K+mKYqD54rt6bePC4ZXKcghhnMbZH5igfuAz7HIJGPGPhioRQe7fh51StxGttMwEqqBEHk7kkqKikux2jznIPkjPnaTW61+aNB1N4XBV3U7lI7TsjyAMh7O7kAErkZHB85BxXvnSvUMd9FuDJ3VC9+ONi3bZskAkgfH9iCPY1Rm6UpUClKUENSqalApSlAqipVFBaUpQKUpQKUpQKUrqalqUNsncnkCLuC5bPlvHj+/+KDt1i9d6gtbKNpLiUKF2lgvqfDHAOwc4z7+OK876n/FFyTFZJtGZEkeTzjGFaMq3B8nnwQK82u7iSZu5PI0j7Qu5ySSAABknz4FWaN66l/FK5mJjslESCSRS5JYyxldqsvAaM/qbjken4NefuWYhpHaRgoUNKxdto8LubJwPirTFKjjimK54pioOGKVyxUIoqUpSg41tXR/Us1rIGViQD64jIyRtuCI00vBB2qBnxjAb2bOr4qxuVIZTgg8Gg/T2m6hFcRrNA4dGztZfHBII/sQa7NeQ/h91Z2WCSviFsKe5IdtuEVtscaEZOcEjBOQMHkGvXUYEAg5BGQRyCD7g0FpSlBDUqmpQKUpQKoqVRQWlKUClK4ySBQWY4AGST7AUHKvlcXKRjMjqo+WIH/mtS6m69gtgVjIZygZDjcDkkfpyCPBPOAeOeQa8s17qm5u2Ys5VC+5VBJ2nbt4Pt7+MecHOBVmj0Hqf8SY48x2oJYh1Ynho3U4HpIx8+fg/bPl2ratPdOZJ3JLBQ3gA7fBIAH/AK6YFMVbiOJFTFc6mKg44pVqigmKYq0qK4kVK5VCKDjUrtWdhNMSsMTyFVLMI1LYUcknA4rbehekra/t7h5JGWZW7cPOEVmUFGb3bLZXH++KDUrbT3dRKwKwiVI5JipKRlvnHnA5wPt8it81XpJYQ1jaWRmkaJZJb65IWJFzuzEQdqcqR5z87hzXf6RsHSyFtdRqlvLJeJfNKyp2pFaOOLBPltytjHxn4zj+q7qKOzl0ue4l7tpJF9MXUj6hCoO1lUkELk4J8AJ75oNCsroxNnkg8OoOMj2wfGQeQfYj+a9m6C6oEg7E0u4/qjkkcFpN7sAAuAR4wQfDAj3WvEayug6o0LqO4UG7Mb8HtOeN+CP0kcNgg45yMVR+kqVgek9cFzGFf0yJhWV3RnJCqSSF/kHPgggjNZ6oIalU1KBSlKBVFSqKC1HYAZJwPcmrWmfiprJtrQRoQHnfYPBwi+p2AP/SM+26g7XUXW9taZAIdgwG3OCQV3ZXg7hgjnx6hz715drfW13cnhygBfaRgPtY+OOBx8cjc3ODitckcsSzEsScksSST9yeTXGtVEP8A+0xVpUEpVqUDFQ1a7j6VOEhkMeRcFhb7SrFyrBThQcj1HHNBzttEnkha4ULsUMeSdzBc7ioxjjDeSM4OM1jq2HULC5tITGbqA+srNBC6ySwkghg+F9AwSDhseojnJrX6CVKtVFJIABJJAAHJJPgAe5qK41k72wgjiDC5DysUIWNTs2kZOWPPuvkA5DDHGR3NH6ZeaTtTyrayHb247tZImlBPOwsuP48kn2965db6GbS6kVIHjgyogZgxVgEXOHPk7gxIznmgyn4Z6nNayNIUf6SQrHPJj0RuTtjfJ44Y4PwGyfArZdRmto//AFBHZbS87IZgCFjmeM9yC4hzxuLEZXzu+cZPmd3q9xLFHbySsYol2xx+FA+4H6j9zmvlf6hNcENPI0hVFRS5zhV8Af8AOfJoMl1dr637pII2Q9te+pbKNNgK0iJ+3IAGfJAHxzhJZGYlnYsT5LEkn+SfNTFSglSrSg2jo/XXidQpxIowhCKzPGBkxjOPWADt555X3Fe5aTqKXMayoCAwzhvIHOMj2zivzL/HHwRwQfkH2r0LobqkRMXYqozm7wpJ5J/MXBwqszAN4CsQfBqj2M1K4xSB1DDOCARkEHn5B8VyqBSlKBVFSqKC14b+Meos15FIrq9sEaDKciO4Dv3Ax+fSB/0H459xYcHBxxwfivKNf6dDNJYTbjHctI9s0jACOfc0k0xHkAu67Rk5xjDZq8R5xSutaF0Z7eX+pExRvuBwCM+3+xFdmgUq1KBXN4WChypCsSFYghSVxnB8HGRn+ayeh6TcykTQ2jXCRuDIuMo2MEofnI9hk8+K9ClsYpkFtEAIrg/V6VvGFhuU9Utsy/tBO47fYGQftFBo9j0ncERzXMbw2zOgklO0lFc4VjGTuCkkDcRgZz7VtdrbW0F2+krEIn7cJtrluXa6jHdWTJHCsxI25x6SMeoivsuqQ24NxcSQyLcwEalFw1zJOcoYBETiOOMZHJ+c5zk6N1Bqs1wIe7GyrHGUt3kUiSSLOVLueHIG3ke+T70G23PWfaWTuztJK0UkU1qtvHHCsxyrs8vJkUc+Cc/bPHm4FbXYdNWyQxTajdmATjNukaF2KcetyAdqnI9vB8+w+mgaVAFvZ41W9NqE7COrKjqzENK0Xlgqgnb9j9jUGL6b0CW4YTEKsEbbppZ89kBMMytjk5HGB8+RW8LBp8V3b3luO1b3UNwqTqcCG4YAD8thiLaFkx92bIAWvlb6hZpbRSSxC3t9QimjuYowdqSRcLPCo8A+MAe6fBzpWn9RXVtFJbQTYikJzlQfI2kruzt3DzRW3dTXghSEXLg9i7je0iEwuZpEV90ks0zZIDAYVRgDI4OBjUNZ6kuboyhpXEUkxk7O8si5OQPuB8eM84rDYx4qigGpVqUCoatSglSrSglfW0uWidZEPKn38Ee6t8gjg/zXyqUHrnQPU8aKsbuBE2drSO7OHCj8o58sAM5/cvJOQa9Jr80aTqBgfOTsON4XGQRna6Z4DoTkH+R717Z0X1B3l7UrFmABErsuJd/KlB5IIPjnBDA+BkNrpSlAqipVFBawfVOjR3MRD8DMZkKjLlI5FlCr/LKoP2+cVnKUH5+630yaWJdQKn6q2SOPU1wERd0cbqqD3KhxkA8Angba1+GUOoZfBHFeydUaX2J0mSNWSRxC8bliJZLiS3QzSgZBEccZ/UCMCvHNT08WNyYEfuQSeu1lGdrAgZVWPnBIH91P7qqNi6f0KKWGS8unkWCORYwtuoaWSQ4O1c8KMEcn5ratA0+yike3kguDBdNEtu97B2wJRuYKZRtOCwUAYGT/AJOrdGa3Nby9pbz6aKQ/mOY1lUEDg7SOD7Z8eM5xWZ13XhHazWz6gb6ad4yGQYjgVGDZQ/6iQOF4GB4xyGUtZBFbxRs0Frd2skyKLx5EgAZyWmgXxO2CAMk4yfnnWta6qYGaG2cvEblJ4Zpc91ZUA3yJ4C73BOMYAJGBnjqQx6hq0mC7SmNeXlIWOJT7scYXOPYZOPfFZvT9HtbPF/HcxXiW0yLeR9vhQ52h4iSd5UnIPvtOCPFBgumdFfVLkxtPtYq0kjyZdmAIDY/1H1Dya+/Wl5N3WtZowrRSZYg5D8Hay8DapDE85PIyTivRjp9qdSjmiKxSuhfb/wC3eQSIQWQjjepIJHvgH3yNE6zvYZolWViL22mktpOCe9ChIVy3jPjz7lvtUHYK2+qWlun1MVvc2sXZIuG2JLEMBSG+QB7fJyOQa6+t62totrBp9wGktkkE08IAV2kKkqOMOBtHJyOF9xxp9Ko7mqapPdP3LiVpGxgFscD4AHAH8CunSlBDUxXKpQSpVqVFKlKUEpSlBKUpQSs103qxhdVOzKlmgaTJVJGx6XAz6GKjPHB9X3rDVDRX6K6V1xbuMjJMkeFnJXaA/IK58EgjBx58jgis3XhPSWvsjq7GSSSLnYJMCVeFDEeWdATkcllyPava9Lv0uIw6Mp4G4IwcKSAcbhwfNEduqKlUUFpSlB17+17qFQcEqVDYyQG4OP5H3ryHqrQWuIjYBH7kI36b3HVFhs4Ugj3SkgYLP3Bzj5GcCvZq1DrTSEx3/SiiRJbpvX3JFiIZYV28gOQM4+M1R4Lp9zvX1cMp2uD5yOK2foiwgub2GC4BKOW4BK5IRmAJHOOPasb1lYmKRL5VVTKkZvYIUIW1ZkQqjcYDYIB4HOPJY19Om70Q3VvNnCrPGzH22bhu/wDiTRG7WNkLCX/1CxYz2RZor2PG6SBc4dZE/dsPOfOPPB3H6azqqaXOlslpAbCVFc7V7jTowwWLseWX2HjGPkYxGvdb3KXbmyuFECOwiWNAI2DfqZlI9ZLEncfjI884Sz0a9vUluEUyJEp3sSBjA3bI1+wOQqjAHxwKDnq+vmSNLaHIggmZ7RpP66KfCbwfA9sc8LzxXUudInjgiu3QGKZmCMGByVPIbGdpOG88+k/FbQ1xHpdrZyRWsM0l1EZZZLld42+k9tBn08MMn/sc12dIuUe3eO+WO3s755GtDGcrbzRkAkD9ikjPnGVbgBqDDdX6NAscF9YqRbToFKkljFKowVYn3OD/AHVvkVq9bjqdzbWdhJp8V0t1JNMsjNEPyogpU+lsnLHaPH/b306gUpUoFKVKilSrUNBKhq1DQKUqUClKUCpSpRXJJCpDKcEEFSPYjxXrn4VzSzhpYpIkiDn6mEJ6+6cng+yEEMvPB3jHx4rPfAHZGC7ngBQTz/blv7V7N+CfT91bxS3dy4xcrH2o1OSoQv6mA4U+rGPIxzRHplUVKooLSlKBXGRAwwf9jgjkHn4OD/auVKDy3qHSRG0lvOsz208mGG7a93fzMoXB5IjVF9s4x7YNeUi2ktJnspyN8Z4KkMCCM8Ecf48EEe1fo/qXSe/GWQJ3VRlieXJEe4YLgD9wHINeNdYaQJoA0AAktW7VsFRjNeIixiSdv3Ebt2PPK4GMmqO3+HOnWVzO8N4rMzRkwAMVUkA7hxglscjnHB+K23p6zk0yK8lt379uAs8RGA2YWInhlX9sm30/yp4GCB5HpOosCk8TbXRgykezKcitp1jrCR5ZJbQNALiFVu09LI8m3a7KpHp44z5I54oM9r+rWluFtpYEurKUfU2eyTZJAHySgxyFyTgcYBxzjA1PqHXvqu3HHCsMEKlYIkJbbuOWZmP6mPz/APZOFFKItKlKBSlSoFKVKKUpUoBqVzjjZjhRk/b4+T8D7ngVsidLzWySzXdrITEodYz/AEnXwS00bHO0lSUBBxk54NBgLSxklDMgG1P1s7JGgJzgF3IG44OFzk11Qa3e/wBVMLrJHIiWs8YmtcW1vM0DqGUxqh2hWU703H2x55rWNcvxcTvMq7Q232UFiqhS7BQFDMQWOBjJNB0KVGYAZJwPk117Xv3UnYsozI+CeMZwASSAfHAP3+KD6Tzqn6j/AG96+ul6Hd34d4xshjCNKzEAhGP6wpI3gDknIXHkitx6Z/DyANCb5u8bqFxEF3r2Z1BYh/ZsAAZbyW4HGa37SrOW8EMrjC/TzWl7Hl0IIO0Njw7cAZI4ycYyaDV9E6et9OZmtV7stvLDL38bjJa3HDAKrZbCAeAADJn1c16N03YS26yxucoZ3eA5YntvghSrfpx4AHA9gMV2NM0qOBY/3yJCIu6wAYovgce1d+gVRUqigtKUoFKUoFaV1TpkkcvfgL7nVY5pOFS2sUYPMF+GIHB49vit1rp6vp0dzE0Uq7lPJXJUNjnBI5wfB/mg/NWvWItZlnijdLW6G+3EpBbbhTuI4IyTkcY5IGduaVu+u6J3jNZzCBZnVrhpCWMdhboYYooECnG/I8LnIJH7s151p0x5if8AUhwfuB/z/BFUd2maVKItKlKC1Kyuk6DPcK0gGyJFZ5JXBICpy+xQC0hHwoOPfFd0aCsKrcSK08e3vKsXoRodxX8yfJEbHB9C7iMHkVBhtNsJbmQQwJvds7VBAzgFjySB4FZrT9DheIK88Mc7yNGy3ErRvFIHCqggEZZy3uTgDdjyM1lJY7NDBMtwUjS2bfBcKwkKXXe/pvEMSHEgXjaQEBJ96+NrqWoXxjwY4d7iI3WChbnai7+WbbkKCuW5G5uaK1G4haN2jb9SOyNjn1KSpwffkVl7Hpi5dVlaJhF9QsU20juRjcoZmj/UmAwOSOOCeKzidMRJFteOVe8sid66j7f008LApvKsypFL6hk8jg5wax82tvbhdsubjtL3Ht5AwWWNtsLmQZWRuzujcDIYbcnIOAzc1lDDHLDHtVQBPbO8jQJcQORG8dy68u8LE+jIzngex1e+1pkKi2nlysQjmkBKpcBRtBaEjnC+nLeQq5AOc428vZJf6jkje7qufSrSMXYqvgZJNdC4uVQZY/wB5P8Aag+uK6dzfqp2r62zgBeefjjyfsK7mjaLeai8ccS9qOUuI5JAwR2QZKhwPUc4HHGTzW89MdN2dv2lK7zdrNaySTgfkXcXqAVtoxubaAB5wclqDV9J6Lnl33Gobo44JY/qYcMsvbbnKgA49hgAsd3t5r0my0b6bfaWUQ7lpPHcW36d80EhBkXcyY9gpOSePIzgZXRen55+zPdgq/0T2d9HKBmVVb0OhXAUkjOcfGB71uFnarEioucKioCxy21RgZY8mgw+ndMxRhlcB0+rNzApUKYXPJ9Snn1Z/wB81napqUClKUCqKlUUFpSlApSlApSlBqXXGkoyCVsLEk0c1wkcYZ7iSNlMSE/6SwA5/wB+PHutNOmbbekO1zHFGdSRI9sdsGjjZE48bQwB9gCB+w1+jSK8t6l0hLZn7scrWZbdc7ny97eTtBHEAMZ2qoIO3wN3vVHlcMoZQw8EVzJr56jp0lhctazADPqQBw+wNnCMwP6h4P8AY+9fWNSxCqCSSAoUEkk+AAOSftRG8z/hxPHbx3IYTkujSRW5H9E8kpIf1Nj7Y598c5DTehrOaSeFptkzRmWzjViypCwQpJuxmQbm2nOP0t5/VW19A6deJYG3vAY+GWDa2JUjYe+P0EEnHORwOMVjLbUhY3cFikMk8yILdiF9QtS6tFKXC4wql1IGASD44qK85k+r0u6QSDEkHKrnKNG+Syqf9DbmB+5PuKzF0HG23srQzxSTPcab3kP5WFxKEjJw6gsuC/pyM4bOaxf4h6815eyE4CQs0MQA52oxBJPvlsn7AgfOePTurKIZLeSURmJvqrGR8kRzpjdGQASVkXgqAffg5oO/b6YgBm1CUiQjaBeR3G2NlJ3qyR4Zjs2FBlVO5v8ATTXrhO29tcztL6IrmwcRsjRlwFMLRMcxKUAOM8bVbnOKxV/1RcEslvcTiHeHiWRstE3xG+SygZZRgjKnB8msIzkksxJJOSSSSSfJJPk0GV1PW5p3aQnYZI0WftFl7xVQu6UA4YnHPGPtWLdwBknA9ya6dzfqvC+ps4wPn4/n7Csv090hNevA95IYYJ5HiicbTiUcKjKT6CzYAz6j7D3oMM11JLlbeNn2jLMqk7R4yfZRnAya2/TOiFt+5LeMss8MMd5HEpWSKe243khgCeSBk8cMMHGa2fpeyWD6drW24S4m07WEjUs7eVSVlBzjdgliCcY8VuHTXSLQLB9TJvkte9FE6E/nW7k7VnBHJ5zgfA5orDR6LJN3oLUCOB/p77TJFBMSSDBdHYZ8t4A8ADjjnc9P0KCFpHCDMswmkU8oJsYLxqf0knJz55rIW1ukaiONQiqMKqAAAfAA8V9KIUpSghqVTUoFKUoFUVKooLSlKBSlKBSlKBWK6g0xZlEgijkliO6DvZ2K+QQxHg4wCM+CKytKD89a/piTWjRpNDtsdqtdNvaS8ujHuKRtydvqx8Dhv41bTrosM5IZTz7EEe/2Ne09c2X0si3QCyGNHj0qzjgyhuJAoLuB+rGN3/jxz5N1jYGC5eZJmuMyEXsqR7YknZmyoZeD4I5AyytjzxRm7TrzUIoZIO+XWRCoaUs0keRgmOTOQcfOccYxXa6Z/Ea8sx25B9RH+0SsQ6/YS4Jx9iD9sVpoYEZFDUHe1zUBczyXCxLF3HLFEJIBPk5Pkk5J4HJ8V0a4u4AyTiulJes+VhRmwpYkAnCqMlsDwAOSTwKDtyzKoyxrhbWlzdI8kMbdmIr35F5CBjgFucn34Hxz81s3T3QQlkSK9lw91aNNpxibKO6jcyPkZJC+QMY+/Fbt0vCbk21zDbAQ3NrLYavBEAnalQbQ7JgBRhSPbAYec81WvaX0mlqt0tvia/tUivbOVd22aHyNqZxjgnA5yQM/O5WPTjXwmdWKWtyba9snT0va3KgbgIz8kE58erHNZ/pnpFLVbcyv3ZraF4IZQCh7BPoRwDh9o45488Vs1RHXtrGONnkRFDyFTM4ADSFRtBYjzxXYpSgUpSgUpSghqVTUoFKUoFUVKooLSlKBSlKBSlKBSlKDrajbNLG6JIY2ZSEkUAshIxkZ/wCfxXjmuaYqRtbTRXn0aOIbOAECa+vXeZ5ZGxkkA4OcEcLjkkV7ZWpdZ9PySMLuygje8CdiKSeR1S3Rg2ZUUZBcZ8gZ/nGCH54aCW1dra5QpImNynBxkA/tJHgj348V8bnUlXheT8+wr2nWPwatpYIkt5u1OmTNMytJ32YDcXBYEeoZGDxuPBzWHvfw4j0WCPUg5uZbadJLlWQFGhLBX2R842gltxyeM8YGA0Lp/pWe9ltxcsbeG6LrbysAyvIgPoAzwSRjJ/sDW8dL2yWCwXUMBDW94+na1Gm596sxCzFTyw3Mh4HPAAGMVsFv0k84ubOElLVpoNQ0e6j2ukMhx6QpPsQSAONrHkZFegWWkwxSSTrGommCfUOoI7hjGFJGcDHNUanoXQpiVIZpMJaX7z6ZJCcSLC/qaKQEEYyzKfkD2rdYLdEzsRV3MWbaANzNyWOPJPzX1pUClKUClKUClKUClKUENSqalApSlAqipVFBcUxUpQXFMVKUFxTFSlBcUxUpQXFMVKUFxXCWNWBVgCCCGBGQQeCCPcUpQWOMKAqgAAYAAwAB4AHtXLFSlBcUxUpQXFMVKUFxTFSlBcUxUpQXFMVKUFxTFSlBcUxUpQXFMUpQf//Z"/>
          <p:cNvSpPr>
            <a:spLocks noChangeAspect="1" noChangeArrowheads="1"/>
          </p:cNvSpPr>
          <p:nvPr/>
        </p:nvSpPr>
        <p:spPr bwMode="auto">
          <a:xfrm>
            <a:off x="1146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77" y="5065632"/>
            <a:ext cx="2022815" cy="179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241"/>
          <p:cNvSpPr txBox="1">
            <a:spLocks noChangeArrowheads="1"/>
          </p:cNvSpPr>
          <p:nvPr/>
        </p:nvSpPr>
        <p:spPr bwMode="auto">
          <a:xfrm>
            <a:off x="2873019" y="0"/>
            <a:ext cx="726928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Els microordinadors o microcontroladors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00872" y="5585967"/>
            <a:ext cx="3892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800" b="0" i="0" dirty="0" smtClean="0">
                <a:solidFill>
                  <a:srgbClr val="0000FF"/>
                </a:solidFill>
                <a:latin typeface="Arial" panose="020B0604020202020204" pitchFamily="34" charset="0"/>
              </a:rPr>
              <a:t>Tot un </a:t>
            </a:r>
            <a:r>
              <a:rPr lang="ca-ES" sz="1800" i="0" dirty="0" smtClean="0">
                <a:solidFill>
                  <a:srgbClr val="0000FF"/>
                </a:solidFill>
                <a:latin typeface="Arial" panose="020B0604020202020204" pitchFamily="34" charset="0"/>
              </a:rPr>
              <a:t>computador en un sol xip</a:t>
            </a:r>
            <a:endParaRPr lang="ca-ES" sz="1800" i="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4" y="1970707"/>
            <a:ext cx="4562872" cy="256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114284" y="2906811"/>
            <a:ext cx="63891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FF0000"/>
              </a:solidFill>
            </a:endParaRPr>
          </a:p>
        </p:txBody>
      </p:sp>
      <p:cxnSp>
        <p:nvCxnSpPr>
          <p:cNvPr id="6" name="Connector de fletxa recta 4"/>
          <p:cNvCxnSpPr/>
          <p:nvPr/>
        </p:nvCxnSpPr>
        <p:spPr>
          <a:xfrm flipH="1">
            <a:off x="6497383" y="1939349"/>
            <a:ext cx="1407946" cy="121949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 de fletxa recta 4"/>
          <p:cNvCxnSpPr/>
          <p:nvPr/>
        </p:nvCxnSpPr>
        <p:spPr>
          <a:xfrm flipV="1">
            <a:off x="4964987" y="3050827"/>
            <a:ext cx="766198" cy="17815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 de fletxa recta 4"/>
          <p:cNvCxnSpPr>
            <a:stCxn id="15" idx="0"/>
          </p:cNvCxnSpPr>
          <p:nvPr/>
        </p:nvCxnSpPr>
        <p:spPr>
          <a:xfrm flipV="1">
            <a:off x="5487129" y="4023659"/>
            <a:ext cx="113943" cy="119367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de fletxa recta 4"/>
          <p:cNvCxnSpPr/>
          <p:nvPr/>
        </p:nvCxnSpPr>
        <p:spPr>
          <a:xfrm flipV="1">
            <a:off x="7905329" y="3410867"/>
            <a:ext cx="766198" cy="17815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756813" y="5217337"/>
            <a:ext cx="1460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dirty="0">
                <a:solidFill>
                  <a:srgbClr val="0000FF"/>
                </a:solidFill>
              </a:rPr>
              <a:t>sensors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91983" y="4875429"/>
            <a:ext cx="817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0000FF"/>
                </a:solidFill>
              </a:rPr>
              <a:t>LCD</a:t>
            </a:r>
            <a:endParaRPr lang="es-ES" dirty="0"/>
          </a:p>
        </p:txBody>
      </p:sp>
      <p:sp>
        <p:nvSpPr>
          <p:cNvPr id="13" name="Rectangle 12"/>
          <p:cNvSpPr/>
          <p:nvPr/>
        </p:nvSpPr>
        <p:spPr>
          <a:xfrm>
            <a:off x="7793597" y="1570018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 smtClean="0">
                <a:solidFill>
                  <a:srgbClr val="0000FF"/>
                </a:solidFill>
              </a:rPr>
              <a:t>µC</a:t>
            </a:r>
            <a:endParaRPr lang="es-ES" dirty="0"/>
          </a:p>
        </p:txBody>
      </p:sp>
      <p:sp>
        <p:nvSpPr>
          <p:cNvPr id="16" name="Rectangle 15"/>
          <p:cNvSpPr/>
          <p:nvPr/>
        </p:nvSpPr>
        <p:spPr>
          <a:xfrm>
            <a:off x="6351061" y="5192384"/>
            <a:ext cx="3297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0000FF"/>
                </a:solidFill>
              </a:rPr>
              <a:t>Controladors externs</a:t>
            </a:r>
            <a:endParaRPr lang="es-ES" dirty="0"/>
          </a:p>
        </p:txBody>
      </p:sp>
      <p:cxnSp>
        <p:nvCxnSpPr>
          <p:cNvPr id="20" name="Connector de fletxa recta 4"/>
          <p:cNvCxnSpPr/>
          <p:nvPr/>
        </p:nvCxnSpPr>
        <p:spPr>
          <a:xfrm flipH="1">
            <a:off x="6135208" y="1452999"/>
            <a:ext cx="1194056" cy="60974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923148" y="1084095"/>
            <a:ext cx="2475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dirty="0">
                <a:solidFill>
                  <a:srgbClr val="0000FF"/>
                </a:solidFill>
              </a:rPr>
              <a:t>Comunicacions</a:t>
            </a:r>
            <a:endParaRPr lang="es-ES" dirty="0"/>
          </a:p>
        </p:txBody>
      </p:sp>
      <p:pic>
        <p:nvPicPr>
          <p:cNvPr id="6150" name="Picture 6" descr="Embedded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11" y="4293096"/>
            <a:ext cx="2983236" cy="243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241"/>
          <p:cNvSpPr txBox="1">
            <a:spLocks noChangeArrowheads="1"/>
          </p:cNvSpPr>
          <p:nvPr/>
        </p:nvSpPr>
        <p:spPr bwMode="auto">
          <a:xfrm>
            <a:off x="3769446" y="80919"/>
            <a:ext cx="532859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Disseny i concepció modular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" y="682979"/>
            <a:ext cx="4205226" cy="34353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46648" y="6362818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 sz="1100" b="0" i="0" dirty="0">
                <a:latin typeface="Calibri" panose="020F0502020204030204" pitchFamily="34" charset="0"/>
                <a:cs typeface="Calibri" panose="020F0502020204030204" pitchFamily="34" charset="0"/>
              </a:rPr>
              <a:t>https://www.watelectronics.com/classification-of-embedded-systems/</a:t>
            </a:r>
          </a:p>
        </p:txBody>
      </p:sp>
    </p:spTree>
    <p:extLst>
      <p:ext uri="{BB962C8B-B14F-4D97-AF65-F5344CB8AC3E}">
        <p14:creationId xmlns:p14="http://schemas.microsoft.com/office/powerpoint/2010/main" val="377603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crocontroller appl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836712"/>
            <a:ext cx="8713603" cy="544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241"/>
          <p:cNvSpPr txBox="1">
            <a:spLocks noChangeArrowheads="1"/>
          </p:cNvSpPr>
          <p:nvPr/>
        </p:nvSpPr>
        <p:spPr bwMode="auto">
          <a:xfrm>
            <a:off x="1856656" y="116632"/>
            <a:ext cx="784887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La idea del microordinador/microcontrolador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848" y="129928"/>
            <a:ext cx="3514800" cy="562074"/>
          </a:xfrm>
        </p:spPr>
        <p:txBody>
          <a:bodyPr/>
          <a:lstStyle/>
          <a:p>
            <a:r>
              <a:rPr lang="ca-ES" dirty="0" smtClean="0"/>
              <a:t>Presentació</a:t>
            </a:r>
            <a:endParaRPr lang="ca-E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8352" y="1196752"/>
            <a:ext cx="9210228" cy="5620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a-ES" sz="2800" b="0" i="0" kern="0" dirty="0" smtClean="0"/>
              <a:t>Els orígens de la vàlvula, les primeres aplicacions</a:t>
            </a:r>
            <a:endParaRPr lang="ca-ES" sz="2800" b="0" i="0" kern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352" y="2053853"/>
            <a:ext cx="9210228" cy="5620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a-ES" sz="2800" b="0" i="0" kern="0" dirty="0" smtClean="0"/>
              <a:t>El transistor, el gran invent</a:t>
            </a:r>
            <a:endParaRPr lang="ca-ES" sz="2800" b="0" i="0" kern="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352" y="2944614"/>
            <a:ext cx="9210228" cy="5620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a-ES" sz="2800" b="0" i="0" kern="0" dirty="0" smtClean="0"/>
              <a:t>El circuit integrat (xip): el concepte de miniaturització</a:t>
            </a:r>
            <a:endParaRPr lang="ca-ES" sz="2800" b="0" i="0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352" y="3869531"/>
            <a:ext cx="9877648" cy="5620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a-ES" sz="2800" b="0" i="0" kern="0" dirty="0" smtClean="0"/>
              <a:t>El microprocessador: el component clau de la computació</a:t>
            </a:r>
            <a:endParaRPr lang="ca-ES" sz="2800" b="0" i="0" kern="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352" y="4653136"/>
            <a:ext cx="9661400" cy="10801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a-ES" sz="2800" b="0" i="0" kern="0" dirty="0" smtClean="0"/>
              <a:t>Avui en dia: energia, medicina, ciència, fabricació, transport, informació, entreteniment, aplicacions militars i aeroespacials, etc. </a:t>
            </a:r>
          </a:p>
          <a:p>
            <a:pPr algn="l"/>
            <a:endParaRPr lang="ca-ES" sz="2800" b="0" i="0" kern="0" dirty="0"/>
          </a:p>
        </p:txBody>
      </p:sp>
    </p:spTree>
    <p:extLst>
      <p:ext uri="{BB962C8B-B14F-4D97-AF65-F5344CB8AC3E}">
        <p14:creationId xmlns:p14="http://schemas.microsoft.com/office/powerpoint/2010/main" val="22258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241"/>
          <p:cNvSpPr txBox="1">
            <a:spLocks noChangeArrowheads="1"/>
          </p:cNvSpPr>
          <p:nvPr/>
        </p:nvSpPr>
        <p:spPr bwMode="auto">
          <a:xfrm>
            <a:off x="1640632" y="31482"/>
            <a:ext cx="784887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Automatització del disseny electrònic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272480" y="980728"/>
            <a:ext cx="7848872" cy="57554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Components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Esquemes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Programes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Simuladors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Prototips, targetes d’entrenament 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Estructura jeràrquica modular 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Targetes de circuit imprès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Test, verificació, fabricació, muntatge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667003"/>
            <a:ext cx="4320480" cy="3236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584" y="4005064"/>
            <a:ext cx="3744416" cy="21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48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0422"/>
            <a:ext cx="9144000" cy="2454562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06" y="3319850"/>
            <a:ext cx="3093343" cy="331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or de fletxa recta 4"/>
          <p:cNvCxnSpPr/>
          <p:nvPr/>
        </p:nvCxnSpPr>
        <p:spPr>
          <a:xfrm flipH="1">
            <a:off x="2432720" y="2492896"/>
            <a:ext cx="936104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32" y="3304558"/>
            <a:ext cx="2908312" cy="33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http://digsys.upc.es/ed//CSD/terms/00_old/1011Q1/EX/EX4/imgsta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70" y="3680922"/>
            <a:ext cx="3026530" cy="25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or de fletxa recta 9"/>
          <p:cNvCxnSpPr/>
          <p:nvPr/>
        </p:nvCxnSpPr>
        <p:spPr>
          <a:xfrm flipH="1" flipV="1">
            <a:off x="2432720" y="4005064"/>
            <a:ext cx="908112" cy="5040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 recte 11"/>
          <p:cNvCxnSpPr/>
          <p:nvPr/>
        </p:nvCxnSpPr>
        <p:spPr>
          <a:xfrm>
            <a:off x="3728864" y="4724176"/>
            <a:ext cx="12241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241"/>
          <p:cNvSpPr txBox="1">
            <a:spLocks noChangeArrowheads="1"/>
          </p:cNvSpPr>
          <p:nvPr/>
        </p:nvSpPr>
        <p:spPr bwMode="auto">
          <a:xfrm>
            <a:off x="1712640" y="47678"/>
            <a:ext cx="792088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>
                <a:latin typeface="Calibri" panose="020F0502020204030204" pitchFamily="34" charset="0"/>
                <a:cs typeface="Calibri" panose="020F0502020204030204" pitchFamily="34" charset="0"/>
              </a:rPr>
              <a:t>“Escriure” esquemes </a:t>
            </a: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en lloc de dibuixar-los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0" y="764704"/>
            <a:ext cx="8556951" cy="603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217" y="648469"/>
            <a:ext cx="17240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000" y="1839094"/>
            <a:ext cx="2129152" cy="142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340" y="3282941"/>
            <a:ext cx="3488279" cy="272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56" y="648468"/>
            <a:ext cx="13525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28664" y="63693"/>
            <a:ext cx="7543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3200" b="0" i="0" dirty="0" smtClean="0">
                <a:solidFill>
                  <a:srgbClr val="0000FF"/>
                </a:solidFill>
                <a:latin typeface="Arial" panose="020B0604020202020204" pitchFamily="34" charset="0"/>
              </a:rPr>
              <a:t>Per </a:t>
            </a:r>
            <a:r>
              <a:rPr lang="pt-BR" sz="3200" b="0" i="0" dirty="0">
                <a:solidFill>
                  <a:srgbClr val="0000FF"/>
                </a:solidFill>
                <a:latin typeface="Arial" panose="020B0604020202020204" pitchFamily="34" charset="0"/>
              </a:rPr>
              <a:t>exemple: descodificador de 3 a </a:t>
            </a:r>
            <a:r>
              <a:rPr lang="pt-BR" sz="3200" b="0" i="0" dirty="0" smtClean="0">
                <a:solidFill>
                  <a:srgbClr val="0000FF"/>
                </a:solidFill>
                <a:latin typeface="Arial" panose="020B0604020202020204" pitchFamily="34" charset="0"/>
              </a:rPr>
              <a:t>8</a:t>
            </a:r>
            <a:endParaRPr lang="ca-ES" sz="3200" i="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://digsys.upc.es/ed//CSD/units/Ch4/U4_07/deb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564447"/>
            <a:ext cx="5817778" cy="595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822047"/>
            <a:ext cx="3907676" cy="274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digsys.upc.es/ed//CSD/terms/00_old/09_10_Q2/EX/EX5/imgboar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92" y="4221088"/>
            <a:ext cx="2558480" cy="20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1814448" y="-20328"/>
            <a:ext cx="714119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Simuladors de circuits electrònics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2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anc\AppData\Local\Temp\SNAGHTMLae9ff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4" y="764704"/>
            <a:ext cx="3585087" cy="331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626" y="1608776"/>
            <a:ext cx="6064451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2154" y="4211891"/>
            <a:ext cx="3751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smtClean="0"/>
              <a:t>Els circuits es dissenyen i se simulen en ordinadors.</a:t>
            </a:r>
          </a:p>
          <a:p>
            <a:pPr algn="l"/>
            <a:r>
              <a:rPr lang="ca-ES" b="0" i="0" dirty="0" smtClean="0"/>
              <a:t> </a:t>
            </a:r>
          </a:p>
          <a:p>
            <a:pPr algn="l"/>
            <a:r>
              <a:rPr lang="ca-ES" b="0" i="0" dirty="0" smtClean="0"/>
              <a:t>No es fabrica fins que es depuren tots els errors </a:t>
            </a:r>
            <a:endParaRPr lang="ca-ES" b="0" i="0" dirty="0"/>
          </a:p>
        </p:txBody>
      </p:sp>
      <p:sp>
        <p:nvSpPr>
          <p:cNvPr id="5" name="Rectangle 4"/>
          <p:cNvSpPr/>
          <p:nvPr/>
        </p:nvSpPr>
        <p:spPr>
          <a:xfrm>
            <a:off x="3836525" y="0"/>
            <a:ext cx="6067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smtClean="0"/>
              <a:t>Amb aquestes eines el procés de disseny i fabricació s’escurça, s'estalvien costos i es guany fiabilitat</a:t>
            </a:r>
            <a:endParaRPr lang="ca-ES" b="0" i="0" dirty="0"/>
          </a:p>
        </p:txBody>
      </p:sp>
    </p:spTree>
    <p:extLst>
      <p:ext uri="{BB962C8B-B14F-4D97-AF65-F5344CB8AC3E}">
        <p14:creationId xmlns:p14="http://schemas.microsoft.com/office/powerpoint/2010/main" val="289524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digsys.upc.es/ed//CSD/prob/imgmotor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692696"/>
            <a:ext cx="5147962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3" y="3573016"/>
            <a:ext cx="8239053" cy="27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raff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510" y="-28926"/>
            <a:ext cx="4169502" cy="386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idor de contingut 2"/>
          <p:cNvSpPr>
            <a:spLocks noGrp="1"/>
          </p:cNvSpPr>
          <p:nvPr>
            <p:ph idx="1"/>
          </p:nvPr>
        </p:nvSpPr>
        <p:spPr>
          <a:xfrm>
            <a:off x="272480" y="6165304"/>
            <a:ext cx="9002342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a-ES" sz="18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Control de motors, rellotges, màquines </a:t>
            </a:r>
            <a:r>
              <a:rPr lang="ca-ES" sz="18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elèctriques, temporitzadors, sistemes </a:t>
            </a:r>
            <a:r>
              <a:rPr lang="ca-ES" sz="18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comunicació, </a:t>
            </a:r>
            <a:r>
              <a:rPr lang="ca-ES" sz="18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adquisició </a:t>
            </a:r>
            <a:r>
              <a:rPr lang="ca-ES" sz="18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 dades, </a:t>
            </a:r>
            <a:r>
              <a:rPr lang="ca-ES" sz="18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instruments, ascensors, senyals de transit, electrodomèstics, etc</a:t>
            </a:r>
            <a:r>
              <a:rPr lang="ca-ES" sz="18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93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96360" y="892989"/>
            <a:ext cx="4737636" cy="1466430"/>
          </a:xfrm>
        </p:spPr>
        <p:txBody>
          <a:bodyPr>
            <a:normAutofit fontScale="90000"/>
          </a:bodyPr>
          <a:lstStyle/>
          <a:p>
            <a:pPr algn="l"/>
            <a:r>
              <a:rPr lang="ca-ES" noProof="0" dirty="0" smtClean="0"/>
              <a:t>Targetes d’entrenament per microprocessadors i altres xips programables (FPGA)</a:t>
            </a:r>
          </a:p>
        </p:txBody>
      </p:sp>
      <p:pic>
        <p:nvPicPr>
          <p:cNvPr id="22530" name="Picture 2" descr="https://www.altera.com/content/dam/altera-www/global/en_US/images/education/univ/images/boards/de2_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73" y="295850"/>
            <a:ext cx="3818640" cy="27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7833320" y="1271759"/>
            <a:ext cx="66296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rgbClr val="FF0000"/>
              </a:solidFill>
            </a:endParaRPr>
          </a:p>
        </p:txBody>
      </p:sp>
      <p:cxnSp>
        <p:nvCxnSpPr>
          <p:cNvPr id="12" name="Connector de fletxa recta 11"/>
          <p:cNvCxnSpPr/>
          <p:nvPr/>
        </p:nvCxnSpPr>
        <p:spPr>
          <a:xfrm flipV="1">
            <a:off x="7360628" y="1626204"/>
            <a:ext cx="720080" cy="129874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889104" y="2915794"/>
            <a:ext cx="34867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000" b="0" i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Altera </a:t>
            </a:r>
            <a:r>
              <a:rPr lang="ca-ES" sz="2000" b="0" i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Cyclone</a:t>
            </a:r>
            <a:r>
              <a:rPr lang="ca-ES" sz="2000" b="0" i="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 EP2C35F672C6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6" y="3301039"/>
            <a:ext cx="7654379" cy="307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ítol 1"/>
          <p:cNvSpPr txBox="1">
            <a:spLocks/>
          </p:cNvSpPr>
          <p:nvPr/>
        </p:nvSpPr>
        <p:spPr>
          <a:xfrm>
            <a:off x="1424608" y="6321471"/>
            <a:ext cx="8369525" cy="54389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Swis721 BT" pitchFamily="34" charset="0"/>
              </a:defRPr>
            </a:lvl9pPr>
          </a:lstStyle>
          <a:p>
            <a:pPr algn="l"/>
            <a:r>
              <a:rPr lang="ca-ES" b="0" i="0" kern="0" dirty="0" smtClean="0"/>
              <a:t>Prototipatge i mesures al laboratori</a:t>
            </a:r>
          </a:p>
        </p:txBody>
      </p:sp>
      <p:sp>
        <p:nvSpPr>
          <p:cNvPr id="21" name="Text Box 2241"/>
          <p:cNvSpPr txBox="1">
            <a:spLocks noChangeArrowheads="1"/>
          </p:cNvSpPr>
          <p:nvPr/>
        </p:nvSpPr>
        <p:spPr bwMode="auto">
          <a:xfrm>
            <a:off x="1935303" y="0"/>
            <a:ext cx="762621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Targetes d’entrenament i prototipatge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idor de contingut 2"/>
          <p:cNvSpPr>
            <a:spLocks noGrp="1"/>
          </p:cNvSpPr>
          <p:nvPr>
            <p:ph idx="1"/>
          </p:nvPr>
        </p:nvSpPr>
        <p:spPr>
          <a:xfrm>
            <a:off x="128464" y="2384865"/>
            <a:ext cx="6912768" cy="667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a-ES" sz="18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 escoles, universitats i centres de recerca i desenvolupament, es facilita l’adopció de la tecnologia</a:t>
            </a:r>
            <a:endParaRPr lang="ca-ES" sz="18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8" y="662256"/>
            <a:ext cx="4219575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llenn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28" y="4190323"/>
            <a:ext cx="33337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576" y="1907969"/>
            <a:ext cx="3015038" cy="217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Y32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303" y="688637"/>
            <a:ext cx="4627562" cy="556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igsys.upc.es/ed/components/programables/img/imgmini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3" y="1899401"/>
            <a:ext cx="1325545" cy="18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241"/>
          <p:cNvSpPr txBox="1">
            <a:spLocks noChangeArrowheads="1"/>
          </p:cNvSpPr>
          <p:nvPr/>
        </p:nvSpPr>
        <p:spPr bwMode="auto">
          <a:xfrm>
            <a:off x="1856656" y="-18741"/>
            <a:ext cx="907300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Targetes d’entrenament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052736"/>
            <a:ext cx="5184576" cy="501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2241"/>
          <p:cNvSpPr txBox="1">
            <a:spLocks noChangeArrowheads="1"/>
          </p:cNvSpPr>
          <p:nvPr/>
        </p:nvSpPr>
        <p:spPr bwMode="auto">
          <a:xfrm>
            <a:off x="1496616" y="-9673"/>
            <a:ext cx="907300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Disseny i fabricació de circuits impresos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1072" y="1052736"/>
            <a:ext cx="3960440" cy="4836663"/>
          </a:xfrm>
          <a:prstGeom prst="rect">
            <a:avLst/>
          </a:prstGeom>
        </p:spPr>
      </p:pic>
      <p:sp>
        <p:nvSpPr>
          <p:cNvPr id="5" name="Contenidor de contingut 2"/>
          <p:cNvSpPr>
            <a:spLocks noGrp="1"/>
          </p:cNvSpPr>
          <p:nvPr>
            <p:ph idx="1"/>
          </p:nvPr>
        </p:nvSpPr>
        <p:spPr>
          <a:xfrm>
            <a:off x="200472" y="6070831"/>
            <a:ext cx="9361040" cy="6673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a-ES" sz="1800" i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Amb les eines de disseny actual la fabricació i el prototipatge de circuit impresos queda a l’abans de tothom. Hi ha programari lliure. </a:t>
            </a:r>
            <a:endParaRPr lang="ca-ES" sz="180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1556792"/>
            <a:ext cx="2520280" cy="177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igsys.upc.es/ed/ET/Arduino/list_1dfrt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24" y="731695"/>
            <a:ext cx="4413126" cy="287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+ Boar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512" y="3835887"/>
            <a:ext cx="3824748" cy="233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64" y="4293096"/>
            <a:ext cx="3940755" cy="227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241"/>
          <p:cNvSpPr txBox="1">
            <a:spLocks noChangeArrowheads="1"/>
          </p:cNvSpPr>
          <p:nvPr/>
        </p:nvSpPr>
        <p:spPr bwMode="auto">
          <a:xfrm>
            <a:off x="1807309" y="116632"/>
            <a:ext cx="806489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Targetes d’entrenament (secundària, STEM ) 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2241"/>
          <p:cNvSpPr txBox="1">
            <a:spLocks noChangeArrowheads="1"/>
          </p:cNvSpPr>
          <p:nvPr/>
        </p:nvSpPr>
        <p:spPr bwMode="auto">
          <a:xfrm>
            <a:off x="836905" y="917107"/>
            <a:ext cx="173983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Arduino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2241"/>
          <p:cNvSpPr txBox="1">
            <a:spLocks noChangeArrowheads="1"/>
          </p:cNvSpPr>
          <p:nvPr/>
        </p:nvSpPr>
        <p:spPr bwMode="auto">
          <a:xfrm>
            <a:off x="530616" y="3543499"/>
            <a:ext cx="252028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Raspberry Pi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2241"/>
          <p:cNvSpPr txBox="1">
            <a:spLocks noChangeArrowheads="1"/>
          </p:cNvSpPr>
          <p:nvPr/>
        </p:nvSpPr>
        <p:spPr bwMode="auto">
          <a:xfrm>
            <a:off x="4385260" y="3640503"/>
            <a:ext cx="568030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Mòduls de sensors/actuadors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98827" y="6525344"/>
            <a:ext cx="23214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Ref. https://distantwriting.co.uk/</a:t>
            </a:r>
            <a:endParaRPr lang="ca-ES" sz="1200" b="0" i="0" dirty="0"/>
          </a:p>
        </p:txBody>
      </p:sp>
      <p:sp>
        <p:nvSpPr>
          <p:cNvPr id="12" name="Text Box 2241"/>
          <p:cNvSpPr txBox="1">
            <a:spLocks noChangeArrowheads="1"/>
          </p:cNvSpPr>
          <p:nvPr/>
        </p:nvSpPr>
        <p:spPr bwMode="auto">
          <a:xfrm>
            <a:off x="2216696" y="188640"/>
            <a:ext cx="7282984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Abans de les vàlvules: telègraf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18" y="1442589"/>
            <a:ext cx="540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/>
              <a:t>El 1837 </a:t>
            </a:r>
            <a:r>
              <a:rPr lang="ca-ES" sz="1600" b="0" i="0" dirty="0" err="1" smtClean="0"/>
              <a:t>Cooke</a:t>
            </a:r>
            <a:r>
              <a:rPr lang="ca-ES" sz="1600" b="0" i="0" dirty="0" smtClean="0"/>
              <a:t> i </a:t>
            </a:r>
            <a:r>
              <a:rPr lang="ca-ES" sz="1600" b="0" i="0" dirty="0" err="1" smtClean="0"/>
              <a:t>Wheatstone</a:t>
            </a:r>
            <a:r>
              <a:rPr lang="ca-ES" sz="1600" b="0" i="0" dirty="0" smtClean="0"/>
              <a:t> patenten el telègraf elèctric.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/>
              <a:t>30 anys més tard, la General Post Office anglesa ja tenia  27000 km de línies telegràfiques i 2155 estacions i més de 5000 treballadors. </a:t>
            </a:r>
            <a:endParaRPr lang="ca-ES" sz="1600" b="0" i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334" y="917031"/>
            <a:ext cx="3875346" cy="5662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646" y="5722018"/>
            <a:ext cx="54686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200" b="0" i="0" dirty="0" smtClean="0"/>
              <a:t>Estació de telègraf (1868), 120 paraules per minut entre Londres I Manchester</a:t>
            </a:r>
            <a:endParaRPr lang="ca-ES" sz="1200" b="0" i="0" dirty="0"/>
          </a:p>
        </p:txBody>
      </p:sp>
      <p:sp>
        <p:nvSpPr>
          <p:cNvPr id="14" name="Rectangle 13"/>
          <p:cNvSpPr/>
          <p:nvPr/>
        </p:nvSpPr>
        <p:spPr>
          <a:xfrm>
            <a:off x="1917593" y="1001807"/>
            <a:ext cx="2675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smtClean="0"/>
              <a:t>Circuits elèctrics</a:t>
            </a:r>
            <a:endParaRPr lang="ca-ES" b="0" i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3053841"/>
            <a:ext cx="3589064" cy="263315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334" y="6122241"/>
            <a:ext cx="4953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000" b="0" i="0" dirty="0"/>
              <a:t>“The Electric Telegraph Company,</a:t>
            </a:r>
            <a:br>
              <a:rPr lang="en-GB" sz="1000" b="0" i="0" dirty="0"/>
            </a:br>
            <a:r>
              <a:rPr lang="en-GB" sz="1000" b="0" i="0" dirty="0"/>
              <a:t>Chart of the Company’s Telegraphic System </a:t>
            </a:r>
            <a:br>
              <a:rPr lang="en-GB" sz="1000" b="0" i="0" dirty="0"/>
            </a:br>
            <a:r>
              <a:rPr lang="en-GB" sz="1000" b="0" i="0" dirty="0"/>
              <a:t>in Great Britain, 1852”</a:t>
            </a:r>
            <a:endParaRPr lang="ca-ES" sz="1000" b="0" i="0" dirty="0"/>
          </a:p>
        </p:txBody>
      </p:sp>
    </p:spTree>
    <p:extLst>
      <p:ext uri="{BB962C8B-B14F-4D97-AF65-F5344CB8AC3E}">
        <p14:creationId xmlns:p14="http://schemas.microsoft.com/office/powerpoint/2010/main" val="25247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dn.instructables.com/FBT/4OWC/HL5F0URM/FBT4OWCHL5F0URM.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3" y="701407"/>
            <a:ext cx="7445031" cy="58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90628" y="6525344"/>
            <a:ext cx="51198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0" i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</a:t>
            </a:r>
            <a:r>
              <a:rPr lang="es-ES" sz="10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https://www.instructables.com/WATERING-SYSTEM-INTRODUCTION/ </a:t>
            </a:r>
          </a:p>
        </p:txBody>
      </p:sp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1807309" y="116632"/>
            <a:ext cx="806489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Exemple: sistema de reg automàtic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60252" y="1412776"/>
            <a:ext cx="9845748" cy="4770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a-ES" sz="320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PC’s</a:t>
            </a: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tauletes, portàtils i telèfons mòbils 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Infraestructura: encaminador (</a:t>
            </a:r>
            <a:r>
              <a:rPr lang="ca-E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router</a:t>
            </a: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) i commutadors (</a:t>
            </a:r>
            <a:r>
              <a:rPr lang="ca-E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switch</a:t>
            </a: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Xarxes sense fils (</a:t>
            </a:r>
            <a:r>
              <a:rPr lang="ca-ES" sz="320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Servidor de webs i serveis d’internet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Emmagatzemament massiu, les nostre dades al núvol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Els programes al núvol en lloc del nostre PC</a:t>
            </a:r>
          </a:p>
        </p:txBody>
      </p:sp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2000672" y="0"/>
            <a:ext cx="7416824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L’altre gran revolució (~1995): </a:t>
            </a:r>
            <a:r>
              <a:rPr lang="ca-ES" sz="3200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 xarxes d’ordinadors per a tothom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24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653601"/>
            <a:ext cx="6522894" cy="5143198"/>
          </a:xfrm>
          <a:prstGeom prst="rect">
            <a:avLst/>
          </a:prstGeom>
        </p:spPr>
      </p:pic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1872328" y="116632"/>
            <a:ext cx="806489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Sistemes de fabricació automàtica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9695" y="6478200"/>
            <a:ext cx="4953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 sz="1050" b="0" i="0" dirty="0">
                <a:latin typeface="Calibri" panose="020F0502020204030204" pitchFamily="34" charset="0"/>
                <a:cs typeface="Calibri" panose="020F0502020204030204" pitchFamily="34" charset="0"/>
              </a:rPr>
              <a:t>https://www.cursosaula21.com/que-son-los-switches-gestionados/</a:t>
            </a:r>
          </a:p>
        </p:txBody>
      </p:sp>
      <p:sp>
        <p:nvSpPr>
          <p:cNvPr id="9" name="Text Box 2241"/>
          <p:cNvSpPr txBox="1">
            <a:spLocks noChangeArrowheads="1"/>
          </p:cNvSpPr>
          <p:nvPr/>
        </p:nvSpPr>
        <p:spPr bwMode="auto">
          <a:xfrm>
            <a:off x="1640632" y="5827652"/>
            <a:ext cx="3816424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16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 automatització industrial que ha afectat tos els dominis de l’enginyeria</a:t>
            </a:r>
            <a:endParaRPr lang="ca-ES" sz="16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980728"/>
            <a:ext cx="9501889" cy="4680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84053" y="6467175"/>
            <a:ext cx="187904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100" b="0" i="0" dirty="0"/>
              <a:t>https://amsautomated.com/</a:t>
            </a:r>
          </a:p>
        </p:txBody>
      </p:sp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1709473" y="179929"/>
            <a:ext cx="806489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Robòtica industrial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272480" y="5800328"/>
            <a:ext cx="842493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16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Cada vegada menys operaris, més robots i control centralitzat de tot el procés de fabricació </a:t>
            </a:r>
            <a:endParaRPr lang="ca-ES" sz="16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5"/>
          <a:stretch/>
        </p:blipFill>
        <p:spPr bwMode="auto">
          <a:xfrm>
            <a:off x="416496" y="1255235"/>
            <a:ext cx="8496944" cy="560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241"/>
          <p:cNvSpPr txBox="1">
            <a:spLocks noChangeArrowheads="1"/>
          </p:cNvSpPr>
          <p:nvPr/>
        </p:nvSpPr>
        <p:spPr bwMode="auto">
          <a:xfrm>
            <a:off x="1640632" y="-6771"/>
            <a:ext cx="7704856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Instrumentació: a piles, versàtil, robusta, per al gran públic 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tt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73" y="1052736"/>
            <a:ext cx="309562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atalog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981779"/>
            <a:ext cx="3456384" cy="423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2560" y="5301208"/>
            <a:ext cx="368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ca-ES" sz="1800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logger</a:t>
            </a:r>
            <a:r>
              <a:rPr lang="ca-E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sz="1800" b="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 temperatura i humitat</a:t>
            </a:r>
            <a:endParaRPr lang="ca-ES" sz="18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9064" y="4108431"/>
            <a:ext cx="3792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800" b="0" dirty="0">
                <a:latin typeface="Calibri" panose="020F0502020204030204" pitchFamily="34" charset="0"/>
                <a:cs typeface="Calibri" panose="020F0502020204030204" pitchFamily="34" charset="0"/>
              </a:rPr>
              <a:t>Monitorització del voltatge de </a:t>
            </a:r>
            <a:r>
              <a:rPr lang="ca-E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bateries</a:t>
            </a:r>
            <a:endParaRPr lang="ca-ES" sz="18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241"/>
          <p:cNvSpPr txBox="1">
            <a:spLocks noChangeArrowheads="1"/>
          </p:cNvSpPr>
          <p:nvPr/>
        </p:nvSpPr>
        <p:spPr bwMode="auto">
          <a:xfrm>
            <a:off x="1568625" y="76957"/>
            <a:ext cx="806489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Instrumentació flexible, adaptada, connectada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36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gsys.upc.es/ed//CSD/terms/1415Q2/EX/imgeqw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268760"/>
            <a:ext cx="897465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241"/>
          <p:cNvSpPr txBox="1">
            <a:spLocks noChangeArrowheads="1"/>
          </p:cNvSpPr>
          <p:nvPr/>
        </p:nvSpPr>
        <p:spPr bwMode="auto">
          <a:xfrm>
            <a:off x="1568624" y="116632"/>
            <a:ext cx="8496944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Electrònica de potència: cap al 90% d’eficiència energètica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6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84648" y="6395763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400" b="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Ref. https</a:t>
            </a:r>
            <a:r>
              <a:rPr lang="es-ES" sz="1400" b="0" i="0" dirty="0">
                <a:latin typeface="Calibri" panose="020F0502020204030204" pitchFamily="34" charset="0"/>
                <a:cs typeface="Calibri" panose="020F0502020204030204" pitchFamily="34" charset="0"/>
              </a:rPr>
              <a:t>://www.edgefx.in/importance-of-embedded-systems-in-automobiles-with-applications/ </a:t>
            </a:r>
          </a:p>
        </p:txBody>
      </p:sp>
      <p:pic>
        <p:nvPicPr>
          <p:cNvPr id="12292" name="Picture 4" descr="https://www.edgefx.in/wp-content/uploads/2014/06/6-4-2014-4-15-39-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1476884"/>
            <a:ext cx="6051030" cy="375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1784648" y="80146"/>
            <a:ext cx="770485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Automoció: ordinadors amb rodes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 descr="https://www.edgefx.in/wp-content/uploads/2014/06/6-4-2014-12-24-46-AM-300x2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5373"/>
            <a:ext cx="3955885" cy="32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3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2" y="2492853"/>
            <a:ext cx="6483977" cy="34066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096" y="6453336"/>
            <a:ext cx="6841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Ref. https</a:t>
            </a:r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://www.vilaweb.cat/noticies/transicio-energetica-mes-enlla-generacio-renovable-bateries/</a:t>
            </a:r>
            <a:endParaRPr lang="ca-ES" sz="1200" b="0" i="0" dirty="0"/>
          </a:p>
        </p:txBody>
      </p:sp>
      <p:sp>
        <p:nvSpPr>
          <p:cNvPr id="5" name="Text Box 2241"/>
          <p:cNvSpPr txBox="1">
            <a:spLocks noChangeArrowheads="1"/>
          </p:cNvSpPr>
          <p:nvPr/>
        </p:nvSpPr>
        <p:spPr bwMode="auto">
          <a:xfrm>
            <a:off x="2504728" y="1109287"/>
            <a:ext cx="5338768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2800" i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la xarxa elèctrica </a:t>
            </a:r>
            <a:r>
              <a:rPr lang="ca-ES" sz="2800" i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a-ES" sz="2800" i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cotxe</a:t>
            </a:r>
          </a:p>
          <a:p>
            <a:pPr algn="l">
              <a:spcBef>
                <a:spcPct val="50000"/>
              </a:spcBef>
            </a:pPr>
            <a:r>
              <a:rPr lang="ca-ES" sz="2800" i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cotxe </a:t>
            </a:r>
            <a:r>
              <a:rPr lang="ca-ES" sz="2800" i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a-ES" sz="2800" i="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 casa i a la xarxa</a:t>
            </a:r>
            <a:endParaRPr lang="ca-ES" sz="2800" i="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1573176" y="100447"/>
            <a:ext cx="597211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Ja són aquí els vehicles elèctrics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99043" y="1401676"/>
            <a:ext cx="154256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Energia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241"/>
          <p:cNvSpPr txBox="1">
            <a:spLocks noChangeArrowheads="1"/>
          </p:cNvSpPr>
          <p:nvPr/>
        </p:nvSpPr>
        <p:spPr bwMode="auto">
          <a:xfrm>
            <a:off x="8121352" y="1155453"/>
            <a:ext cx="1640632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Treball + pèrdues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utoShape 2219"/>
          <p:cNvSpPr>
            <a:spLocks noChangeArrowheads="1"/>
          </p:cNvSpPr>
          <p:nvPr/>
        </p:nvSpPr>
        <p:spPr bwMode="auto">
          <a:xfrm>
            <a:off x="1666340" y="1512887"/>
            <a:ext cx="667565" cy="457944"/>
          </a:xfrm>
          <a:custGeom>
            <a:avLst/>
            <a:gdLst>
              <a:gd name="G0" fmla="+- 17980 0 0"/>
              <a:gd name="G1" fmla="+- 3675 0 0"/>
              <a:gd name="G2" fmla="+- 21600 0 3675"/>
              <a:gd name="G3" fmla="+- 10800 0 3675"/>
              <a:gd name="G4" fmla="+- 21600 0 17980"/>
              <a:gd name="G5" fmla="*/ G4 G3 10800"/>
              <a:gd name="G6" fmla="+- 21600 0 G5"/>
              <a:gd name="T0" fmla="*/ 17980 w 21600"/>
              <a:gd name="T1" fmla="*/ 0 h 21600"/>
              <a:gd name="T2" fmla="*/ 0 w 21600"/>
              <a:gd name="T3" fmla="*/ 10800 h 21600"/>
              <a:gd name="T4" fmla="*/ 179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80" y="0"/>
                </a:moveTo>
                <a:lnTo>
                  <a:pt x="17980" y="3675"/>
                </a:lnTo>
                <a:lnTo>
                  <a:pt x="3375" y="3675"/>
                </a:lnTo>
                <a:lnTo>
                  <a:pt x="3375" y="17925"/>
                </a:lnTo>
                <a:lnTo>
                  <a:pt x="17980" y="17925"/>
                </a:lnTo>
                <a:lnTo>
                  <a:pt x="179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675"/>
                </a:moveTo>
                <a:lnTo>
                  <a:pt x="1350" y="17925"/>
                </a:lnTo>
                <a:lnTo>
                  <a:pt x="2700" y="17925"/>
                </a:lnTo>
                <a:lnTo>
                  <a:pt x="2700" y="3675"/>
                </a:lnTo>
                <a:close/>
              </a:path>
              <a:path w="21600" h="21600">
                <a:moveTo>
                  <a:pt x="0" y="3675"/>
                </a:moveTo>
                <a:lnTo>
                  <a:pt x="0" y="17925"/>
                </a:lnTo>
                <a:lnTo>
                  <a:pt x="675" y="17925"/>
                </a:lnTo>
                <a:lnTo>
                  <a:pt x="675" y="3675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a-ES" dirty="0"/>
          </a:p>
        </p:txBody>
      </p:sp>
      <p:sp>
        <p:nvSpPr>
          <p:cNvPr id="10" name="AutoShape 2219"/>
          <p:cNvSpPr>
            <a:spLocks noChangeArrowheads="1"/>
          </p:cNvSpPr>
          <p:nvPr/>
        </p:nvSpPr>
        <p:spPr bwMode="auto">
          <a:xfrm>
            <a:off x="7370899" y="1419659"/>
            <a:ext cx="667565" cy="457944"/>
          </a:xfrm>
          <a:custGeom>
            <a:avLst/>
            <a:gdLst>
              <a:gd name="G0" fmla="+- 17980 0 0"/>
              <a:gd name="G1" fmla="+- 3675 0 0"/>
              <a:gd name="G2" fmla="+- 21600 0 3675"/>
              <a:gd name="G3" fmla="+- 10800 0 3675"/>
              <a:gd name="G4" fmla="+- 21600 0 17980"/>
              <a:gd name="G5" fmla="*/ G4 G3 10800"/>
              <a:gd name="G6" fmla="+- 21600 0 G5"/>
              <a:gd name="T0" fmla="*/ 17980 w 21600"/>
              <a:gd name="T1" fmla="*/ 0 h 21600"/>
              <a:gd name="T2" fmla="*/ 0 w 21600"/>
              <a:gd name="T3" fmla="*/ 10800 h 21600"/>
              <a:gd name="T4" fmla="*/ 1798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980" y="0"/>
                </a:moveTo>
                <a:lnTo>
                  <a:pt x="17980" y="3675"/>
                </a:lnTo>
                <a:lnTo>
                  <a:pt x="3375" y="3675"/>
                </a:lnTo>
                <a:lnTo>
                  <a:pt x="3375" y="17925"/>
                </a:lnTo>
                <a:lnTo>
                  <a:pt x="17980" y="17925"/>
                </a:lnTo>
                <a:lnTo>
                  <a:pt x="1798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675"/>
                </a:moveTo>
                <a:lnTo>
                  <a:pt x="1350" y="17925"/>
                </a:lnTo>
                <a:lnTo>
                  <a:pt x="2700" y="17925"/>
                </a:lnTo>
                <a:lnTo>
                  <a:pt x="2700" y="3675"/>
                </a:lnTo>
                <a:close/>
              </a:path>
              <a:path w="21600" h="21600">
                <a:moveTo>
                  <a:pt x="0" y="3675"/>
                </a:moveTo>
                <a:lnTo>
                  <a:pt x="0" y="17925"/>
                </a:lnTo>
                <a:lnTo>
                  <a:pt x="675" y="17925"/>
                </a:lnTo>
                <a:lnTo>
                  <a:pt x="675" y="3675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4855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edgefx.in/wp-content/uploads/2014/06/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052736"/>
            <a:ext cx="5688631" cy="386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ac.450f.edgecastcdn.net/80450F/theriver1079.com/files/2013/02/car893682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3260889"/>
            <a:ext cx="4174604" cy="31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1815040" y="62974"/>
            <a:ext cx="774647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Comunicacions totalment digitalitzades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77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33" y="1052736"/>
            <a:ext cx="3384376" cy="648072"/>
          </a:xfrm>
        </p:spPr>
        <p:txBody>
          <a:bodyPr/>
          <a:lstStyle/>
          <a:p>
            <a:pPr algn="l"/>
            <a:r>
              <a:rPr lang="ca-ES" sz="1800" dirty="0" smtClean="0"/>
              <a:t>Informació codificada en impulsos elèctrics</a:t>
            </a:r>
            <a:endParaRPr lang="ca-E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2216" y="0"/>
            <a:ext cx="4129204" cy="63278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01072" y="6530088"/>
            <a:ext cx="3898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Ref. https://web.northeastern.edu/stemout/morse-code</a:t>
            </a:r>
            <a:endParaRPr lang="ca-ES" sz="1200" b="0" i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" y="1988840"/>
            <a:ext cx="3721078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280" y="116632"/>
            <a:ext cx="2298741" cy="3519411"/>
          </a:xfrm>
          <a:prstGeom prst="rect">
            <a:avLst/>
          </a:prstGeom>
        </p:spPr>
      </p:pic>
      <p:pic>
        <p:nvPicPr>
          <p:cNvPr id="1028" name="Picture 4" descr="C:\Users\franc\AppData\Local\Temp\SNAGHTML7709f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27" y="3581674"/>
            <a:ext cx="2792473" cy="273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0" y="5805264"/>
            <a:ext cx="2352381" cy="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t d'imatges de digital medical equipment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data:image/jpeg;base64,/9j/4AAQSkZJRgABAQAAAQABAAD/2wCEAAkGBxISEhQUEBIVFRUUEhQUFxQVFxQXFhgUFBUWGBQRFBUYHCggGR0lHRQUITEhJSktLy8uFx80ODMsNygtLi0BCgoKDg0OGhAQGiwdHxwsLCssLCwsLCwsLCwsLCwsLCwsLCwsLCwsLCwsLCwsLCwsLCwsLCwsLCwsLCwsLCwsK//AABEIAOEA4QMBIgACEQEDEQH/xAAcAAEAAgMBAQEAAAAAAAAAAAAABAYCAwUBBwj/xAA+EAACAQIDBQYDBQcDBQEAAAAAAQIDEQQhMQUSQVFhBhMicYGRMlLBI0KhsdEUU2JyguHwBzNjFkNzkvEV/8QAGQEBAQEBAQEAAAAAAAAAAAAAAAECAwQF/8QAJBEBAQACAQQCAQUAAAAAAAAAAAECEQMSITFBBFEyE0JhcaH/2gAMAwEAAhEDEQA/APuIAAAAAAAAAAAAAAAAAAAAAAAAAAAAAAAAAAAAAAAAAAAAAAAAAAAAAAAAAAAAAAAAAAAAAAAAAAAAAAAAAAAAAAAAAAAAAAAAOTtTb1Oi91JzktUtF5v6ETD9q6TdqkJR6rxL9fwNdGWt6TcWEHMe38Pe3eeqUmvexOoYiE1eElJdGmSyxdtoAIAAAAAAAAAAAAAAAAAAAAAAAAAAAAibQ2jTox3qkkuS4vyXEqWO7XVaktzDQab0st+b9FkiyWpbIutSpGKvJpLm2kvxOBtrtFBR3aElKTunJZqK5p8WV2vsPF1IuriaipxSu9978vJRWS9znrJWR148JazcqzlP/PqxE1NnsZnpc0lGdOcou8W0+abT/AjxqGaqDQ7eD7R1oZStUXXJ+6O3hO0dGeUm4P8Ai0/9ll7lLTPTllxStTKvpMJpq6aa5rMyPnOHxE6bvTlKPk/pxOzhO09SOVSKmua8L/RnK8V9NzKLaDmYPblCplv7r5Ty/HQ6SZzss8tPQAQAAAAAAAAAAAAAAAACvbf7Sxo3hStKfF/dj5830MO1e2u6XdU342vE192L5dWRezPZ1O1aur8YQf4Tl+hqTU3WbfUQdm7BrYt97iJSjF8X8cl/Cn8K/wAsXHZ2zaVCO7Sgo83xfnLVksEt2smlS7cY+25ST18cvyivzZU9463a+Mv2mbelo28t1fW5wpM9PH2xc8vLejxzNEqjNbqHTbOktSMlIhKobI1BtdJcahtjUISqGal1KibGZnvEJTMlUAlsk4XH1aXwTcVy1XsznqrzMZVG3Zf/ADoupLJRasN2uSyrx9Y6+sf7lmw9aM4qUHeMldNHzOnBI6OB2lVpfBNpfK817foccuH6bmf2v4K5svtVTnNUqrjGo+TX4q90WM4XGzy3LsABFAAAAAAAACPj8UqVOU5aRV/N8F7kgr/bWpagl81SKfom/oiybqVwtgYR4rEOdXNRe/Lq2/DHy+iL1OoorN2K92PShh5Tespv8Ekl+ZltTHtQlP4rZW4LOxrLz/RhLdSea7ccXB8ffI3JlT2Pjp1b78LJfe0u76GVbtLhaNZUZ4qlCq7fZynFPPS6eS9TMks3Gs8bhl05O3tbZMMQrSya0ktV06lF7QbGlh3HNNSvZ+VsvxL3Sx/NX6o9xuFpYiO7PPiuEk+aNY5XFjtXyeozS2XTaXYyau6MlJfLLJ++jKrjdnVKTtODi+qO0zlZ0i3MlIwFzW0blMzjMjmVy7EqMzNSuRFMy3+Rdok95655ef8AY20nYgKrn5ZfqyTCoWVE2EuZxtr7bcZ93TzazqNaxjyjzfN8DPbG0lRgrfFN7sej4z9PqcOnR3Y3m7uN5Rqcet+ZMv4ZtWPsfsTDyrwcZuCdTvNW7ytbcTeiZ9gPh2wcJXhQjiZK1KdVxXOLecX5cPM+udnNod9RTk7yj4ZdeUvVHmznt1wrqgA5ugAAAAAAAAcPtfhpVKKUFdqpHLzuvqdXG4qNKDnLRctW+CXU59TFyqJXju5X3b3d+rRrGe0tQtnYbuqcYXva7fK71se1MHBu9rP5o5P1tr6m85XaXb1LBUe8qXk5SUKdOPx1Kj+GEV/mRthD7UbdeFpxpU5KeKqqSpJpWVta1RLSMfxdkfNdpdiKVZOTq1O+lnOrJ72/N6ylF/Sx3sFRqOU62IlvV6rvJ8IR+7RhyivxeZltGbUGkp53TlCzlFc0m8/QmmdqXh5bX2XnQqSnSX3VepTt1pPOP9PuW3s9/rJSnaOOoulLTvKV5w83D4o+lyLhcY6cJSdTvFfdpxeUt7O6ldXVut8jk4zYMa6cqtnN5uSSi/JOP1uNfR1afbtjdoKWIhv4etCtDnGSduj4p9GdOVSnUW7UimuUlde5+csPs6WHsob0XF3jVoyVOvG7z3paVF0e7osi0bG7e42k1Cqo4yKtfdXc4lLm6csp+lr8yabmT6TtLsbSnnRe4+Tzj+qKltPs7Xo3coO3zLNe60LB2d7bYTEvdo1t2pxoVPBUT5br181ctVPGp5TX6ewlsXtXyBpo8ufUdo9nMPXV0t1/ND6rQqO1OyFandwXeR5x19Ym5mmldTMakrZ8lf10RnOm4uzVjnbTxXdxUt2TTnm4q9lFatLPU6dTNTKCdiTSfBavIgYTFxqRThJSXNEqF7Sa1UHbzeVyylQcTedV78fCvDFcorj65slYTZsqs4UYZ77Vv5eNzbhqLUVv52yj81+S5n0PsdsB0U6tVfaTWS+WPLzYzymMc8ceqt+2tmwp7PqUkvDCi2v5o+JS90c7sBUfjXOEX6p/3N/bnaiVP9ng7zq23v4ad7tvztb3N3YrBOFNzf37Jfyx4+9/Y4T8ba7fuWQAHNsAAAAAACPi6+6stX/lwI+0ZqVo2Ts0/VaEQA6yaYrVjMVClCVSpJRhBOUpPRJHzGNSpi8Q8ZiFZK8cNSelOl+8af356voStubS/wD0ayUJXwdCXDSvWi9esIv3ZhVx8IT3J3jdZSlZRb+VPnoGLWzF1nGL3VvS4Ryu+btxSNGF2ipU3UnFw3XaSlzSV0uL1tobsRhqdRLfSa1UtGusZLNHDi3Ust5ypwbs395/M+i0QS1nSi5ydSSte+7Hkm7+71bPMVimpKnBNykrtrSEXlvPr0JaRAq4ubnKNGCk4rxSlkr/ACJ/UMocafc1UpuShrvWbU5y1dRo2dyq281TtGN91vVyXGK+75rM9qVVXT3rxVN3qU7q7fBb17WMMXjYSjeE6kKkclBJptvROLya6kFcxPZ/vZ/ZucKrd92pdpvmp6rz8R2NndstrbMahiFKrSWW7WvJW5QrrNet/Is2xtnNPvqudSUUrPSCtmorhc6s6akmpJNPVNXT80x0typ3Zj/VDBYlqMpvDVXluVWlFvlGovC/Wz6F/o47S+a5r8z4TtzsVhZxlOL7hpNtxzh6wf0sXj/SnYOIwmEf7TOTdSSnCk27U4Wskk/hctWuGXUa+2pV7x2zMPiF44pv5llJepVcb2CnvLuqsd3P4075+WpZUSqOKeks+pNWeGu18vk+1OyNSi25U5Qf7ynnF9Xl+aNOChKLe9OM01bSz/M+1kLE7JoVPjo05Pm4q/uJnpLgoWwsXhaL7yrCpUqLRWhux8vEdHHdsqs/DQpqDeW83vS9IrK/uWL/AKawn7iPvL9SbhNnUaX+3ThHqoq/vqLlL3pMbFR2J2YqVJd5id5Ju73n45vryRdoQUUklZJWSXBLgZAzbtqTQACKAAAAAMKtRRV2cmpNt3fEmbS0XmQDeMZyenF7YYLEV8LOnhZKM5OKd3u71O/2kIzs92TWSZN2vtBUKUqjV7LJLVvgilYDtHL43Nxk7XWck29Xu8r5XaWh1xw6mLdIVGtCi40KlOWHkkoxpVFuppaKnP4Z/wBLZMqU1JWkk1yauW7BVIYyi1XpQnB5ZpShJPikzjY/sZKN3gqzh/w1bzp+UJ/HT/FLkZs12qaU3FRinKjRuot/aZtr/wAceXX2N0IJKyMK+GnhbRxNOVFt2U5eKnJv5ay8N23pLdfQ2kYu/aHtWNR07U73bzs7S3eKi3ozlVHFbrpxnTcV45S3o2jHLda+83wO7XrKKvLQ04pxlTejTWd09PJZgQsNU3IJLDy7uSd81Keb1lHjdEzYGzvtJT3XGksoQldttffV/hXQ82Fh23u3k42Tzu1H+GLeZY4q2hZFZA8JGz8A8RPcV1BWdSS4LhBPm/wRVb+z+yv2iaq1F9jTleCelSpF/G+cIvTm10LqaqNNRSjFJKKSSWiS0SNqMtvTyckldnt7Zsg1628+hZNjvYOpvQi+n5G4i7Ng1Tjfjn7ko5Xy6QABAAAAAAAAAAAGNSmpKz0OdXwUo5x8S5cf7nTBZdJYrWNwcasd2V8nk1k0/IreK7KuUlFpOLlfeVlbnJr5rccz6HXw0Z6rPmtTn1sLOP8AEua19V+h1x5bOzFxRKcI0oJRVoxSSS/BEB1ZX3ru/T8ifXpKate2d7rn1RArYaUb8vmX524Hz/m/q9rj4n09Xx+j35bY46MrwqKMla0lk8n80GcLG9i6E05YKp3D+RLfo360m04f0tEPD7OqU3Rap026W8t+m7SqOUbOVaUkt1O+814m5Jcjp4LF1HUlF7vgS3pQ3kozdmqSb+JpZt5arLU5YfMyx/LvP9ay4McvHZSttbLxNBp4ilaCvepC9Si1zckt6Dy+8kl8xqwc3K1ordl8Nnfzd9Gup9RpY5rKS3vz/RnO2j2Pw9RudHew1R5uVGyjJ/8AJSfgl52T6nv4ubHkm8Xk5OG4XureHoKEVGKyNljzG4HF4b/fpd7Bf97Dpysuc6Pxx/p3kaKOMpzjvwkpR0vHPPTdsuN8rHZz0l0aMpyUIK8pZLkucn0RddnYGNGChHzb4yk9ZMh9n9md1HemvtJpX/hXCmvr1Osg1I9SM0jxI04qtbJepFa8TWvktEY4HDb8rcFm/LkaqcHOSjH/ADqWDCYdQjZer5suV1CTbckegHF0AAAAAAAAAAAAAAAAAABHr4SMs9HzWvrz9SDWw048N5c46+sf0OsCy6SxXJ4aEs1k+a+qIdTBuOiur38K4vVtFnr4SEs2rP5lk/7+pCq4OcdPEumT9uJy5Pj8fJ5mq3jy54eHLwNH7z9P1Jxipe64aP1RkdOHinFj0xjkzud3S5CeyMP3vfdxT7395uR3vO/PqTQdWHqM0jGJm3ZXYGNerurrwOck5OyzbMqk3OWWbeSR2tnYFU1d5yer5dEW3phJtngMGqa/ier+iJQBxdAAAAAAAAAAAAAAAAAAAAAAAAAAAaq2HjP4kn14ryZCq7PkvglfpLX0kvqjpAstiacOd45STj56ej0PTtNX1IlXZ0H8LcP5dPZ5GpknSgpmipJ1JbsM/wDNWTlseL+Oc5LldJfgifQoRgrQSS6fUvVE6UfA4FU83nLn9ETADFu2wAEAAAAAAAAAAAAAAAAAAAAAAAAAAAAAAAAAAAAAAAAAAAAAAAAAAAAAAAAAAAAAAAAAAAA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688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data:image/jpeg;base64,/9j/4AAQSkZJRgABAQAAAQABAAD/2wCEAAkGBxISEhQUEBIVFRUUEhQUFxQVFxQXFhgUFBUWGBQRFBUYHCggGR0lHRQUITEhJSktLy8uFx80ODMsNygtLi0BCgoKDg0OGhAQGiwdHxwsLCssLCwsLCwsLCwsLCwsLCwsLCwsLCwsLCwsLCwsLCwsLCwsLCwsLCwsLCwsLCwsK//AABEIAOEA4QMBIgACEQEDEQH/xAAcAAEAAgMBAQEAAAAAAAAAAAAABAYCAwUBBwj/xAA+EAACAQIDBQYDBQcDBQEAAAAAAQIDEQQhMQUSQVFhBhMicYGRMlLBI0KhsdEUU2JyguHwBzNjFkNzkvEV/8QAGQEBAQEBAQEAAAAAAAAAAAAAAAECAwQF/8QAJBEBAQACAQQCAQUAAAAAAAAAAAECEQMSITFBBFEyE0JhcaH/2gAMAwEAAhEDEQA/APuIAAAAAAAAAAAAAAAAAAAAAAAAAAAAAAAAAAAAAAAAAAAAAAAAAAAAAAAAAAAAAAAAAAAAAAAAAAAAAAAAAAAAAAAAAAAAAAAAOTtTb1Oi91JzktUtF5v6ETD9q6TdqkJR6rxL9fwNdGWt6TcWEHMe38Pe3eeqUmvexOoYiE1eElJdGmSyxdtoAIAAAAAAAAAAAAAAAAAAAAAAAAAAAAibQ2jTox3qkkuS4vyXEqWO7XVaktzDQab0st+b9FkiyWpbIutSpGKvJpLm2kvxOBtrtFBR3aElKTunJZqK5p8WV2vsPF1IuriaipxSu9978vJRWS9znrJWR148JazcqzlP/PqxE1NnsZnpc0lGdOcou8W0+abT/AjxqGaqDQ7eD7R1oZStUXXJ+6O3hO0dGeUm4P8Ai0/9ll7lLTPTllxStTKvpMJpq6aa5rMyPnOHxE6bvTlKPk/pxOzhO09SOVSKmua8L/RnK8V9NzKLaDmYPblCplv7r5Ty/HQ6SZzss8tPQAQAAAAAAAAAAAAAAAACvbf7Sxo3hStKfF/dj5830MO1e2u6XdU342vE192L5dWRezPZ1O1aur8YQf4Tl+hqTU3WbfUQdm7BrYt97iJSjF8X8cl/Cn8K/wAsXHZ2zaVCO7Sgo83xfnLVksEt2smlS7cY+25ST18cvyivzZU9463a+Mv2mbelo28t1fW5wpM9PH2xc8vLejxzNEqjNbqHTbOktSMlIhKobI1BtdJcahtjUISqGal1KibGZnvEJTMlUAlsk4XH1aXwTcVy1XsznqrzMZVG3Zf/ADoupLJRasN2uSyrx9Y6+sf7lmw9aM4qUHeMldNHzOnBI6OB2lVpfBNpfK817foccuH6bmf2v4K5svtVTnNUqrjGo+TX4q90WM4XGzy3LsABFAAAAAAAACPj8UqVOU5aRV/N8F7kgr/bWpagl81SKfom/oiybqVwtgYR4rEOdXNRe/Lq2/DHy+iL1OoorN2K92PShh5Tespv8Ekl+ZltTHtQlP4rZW4LOxrLz/RhLdSea7ccXB8ffI3JlT2Pjp1b78LJfe0u76GVbtLhaNZUZ4qlCq7fZynFPPS6eS9TMks3Gs8bhl05O3tbZMMQrSya0ktV06lF7QbGlh3HNNSvZ+VsvxL3Sx/NX6o9xuFpYiO7PPiuEk+aNY5XFjtXyeozS2XTaXYyau6MlJfLLJ++jKrjdnVKTtODi+qO0zlZ0i3MlIwFzW0blMzjMjmVy7EqMzNSuRFMy3+Rdok95655ef8AY20nYgKrn5ZfqyTCoWVE2EuZxtr7bcZ93TzazqNaxjyjzfN8DPbG0lRgrfFN7sej4z9PqcOnR3Y3m7uN5Rqcet+ZMv4ZtWPsfsTDyrwcZuCdTvNW7ytbcTeiZ9gPh2wcJXhQjiZK1KdVxXOLecX5cPM+udnNod9RTk7yj4ZdeUvVHmznt1wrqgA5ugAAAAAAAAcPtfhpVKKUFdqpHLzuvqdXG4qNKDnLRctW+CXU59TFyqJXju5X3b3d+rRrGe0tQtnYbuqcYXva7fK71se1MHBu9rP5o5P1tr6m85XaXb1LBUe8qXk5SUKdOPx1Kj+GEV/mRthD7UbdeFpxpU5KeKqqSpJpWVta1RLSMfxdkfNdpdiKVZOTq1O+lnOrJ72/N6ylF/Sx3sFRqOU62IlvV6rvJ8IR+7RhyivxeZltGbUGkp53TlCzlFc0m8/QmmdqXh5bX2XnQqSnSX3VepTt1pPOP9PuW3s9/rJSnaOOoulLTvKV5w83D4o+lyLhcY6cJSdTvFfdpxeUt7O6ldXVut8jk4zYMa6cqtnN5uSSi/JOP1uNfR1afbtjdoKWIhv4etCtDnGSduj4p9GdOVSnUW7UimuUlde5+csPs6WHsob0XF3jVoyVOvG7z3paVF0e7osi0bG7e42k1Cqo4yKtfdXc4lLm6csp+lr8yabmT6TtLsbSnnRe4+Tzj+qKltPs7Xo3coO3zLNe60LB2d7bYTEvdo1t2pxoVPBUT5br181ctVPGp5TX6ewlsXtXyBpo8ufUdo9nMPXV0t1/ND6rQqO1OyFandwXeR5x19Ym5mmldTMakrZ8lf10RnOm4uzVjnbTxXdxUt2TTnm4q9lFatLPU6dTNTKCdiTSfBavIgYTFxqRThJSXNEqF7Sa1UHbzeVyylQcTedV78fCvDFcorj65slYTZsqs4UYZ77Vv5eNzbhqLUVv52yj81+S5n0PsdsB0U6tVfaTWS+WPLzYzymMc8ceqt+2tmwp7PqUkvDCi2v5o+JS90c7sBUfjXOEX6p/3N/bnaiVP9ng7zq23v4ad7tvztb3N3YrBOFNzf37Jfyx4+9/Y4T8ba7fuWQAHNsAAAAAACPi6+6stX/lwI+0ZqVo2Ts0/VaEQA6yaYrVjMVClCVSpJRhBOUpPRJHzGNSpi8Q8ZiFZK8cNSelOl+8af356voStubS/wD0ayUJXwdCXDSvWi9esIv3ZhVx8IT3J3jdZSlZRb+VPnoGLWzF1nGL3VvS4Ryu+btxSNGF2ipU3UnFw3XaSlzSV0uL1tobsRhqdRLfSa1UtGusZLNHDi3Ust5ypwbs395/M+i0QS1nSi5ydSSte+7Hkm7+71bPMVimpKnBNykrtrSEXlvPr0JaRAq4ubnKNGCk4rxSlkr/ACJ/UMocafc1UpuShrvWbU5y1dRo2dyq281TtGN91vVyXGK+75rM9qVVXT3rxVN3qU7q7fBb17WMMXjYSjeE6kKkclBJptvROLya6kFcxPZ/vZ/ZucKrd92pdpvmp6rz8R2NndstrbMahiFKrSWW7WvJW5QrrNet/Is2xtnNPvqudSUUrPSCtmorhc6s6akmpJNPVNXT80x0typ3Zj/VDBYlqMpvDVXluVWlFvlGovC/Wz6F/o47S+a5r8z4TtzsVhZxlOL7hpNtxzh6wf0sXj/SnYOIwmEf7TOTdSSnCk27U4Wskk/hctWuGXUa+2pV7x2zMPiF44pv5llJepVcb2CnvLuqsd3P4075+WpZUSqOKeks+pNWeGu18vk+1OyNSi25U5Qf7ynnF9Xl+aNOChKLe9OM01bSz/M+1kLE7JoVPjo05Pm4q/uJnpLgoWwsXhaL7yrCpUqLRWhux8vEdHHdsqs/DQpqDeW83vS9IrK/uWL/AKawn7iPvL9SbhNnUaX+3ThHqoq/vqLlL3pMbFR2J2YqVJd5id5Ju73n45vryRdoQUUklZJWSXBLgZAzbtqTQACKAAAAAMKtRRV2cmpNt3fEmbS0XmQDeMZyenF7YYLEV8LOnhZKM5OKd3u71O/2kIzs92TWSZN2vtBUKUqjV7LJLVvgilYDtHL43Nxk7XWck29Xu8r5XaWh1xw6mLdIVGtCi40KlOWHkkoxpVFuppaKnP4Z/wBLZMqU1JWkk1yauW7BVIYyi1XpQnB5ZpShJPikzjY/sZKN3gqzh/w1bzp+UJ/HT/FLkZs12qaU3FRinKjRuot/aZtr/wAceXX2N0IJKyMK+GnhbRxNOVFt2U5eKnJv5ay8N23pLdfQ2kYu/aHtWNR07U73bzs7S3eKi3ozlVHFbrpxnTcV45S3o2jHLda+83wO7XrKKvLQ04pxlTejTWd09PJZgQsNU3IJLDy7uSd81Keb1lHjdEzYGzvtJT3XGksoQldttffV/hXQ82Fh23u3k42Tzu1H+GLeZY4q2hZFZA8JGz8A8RPcV1BWdSS4LhBPm/wRVb+z+yv2iaq1F9jTleCelSpF/G+cIvTm10LqaqNNRSjFJKKSSWiS0SNqMtvTyckldnt7Zsg1628+hZNjvYOpvQi+n5G4i7Ng1Tjfjn7ko5Xy6QABAAAAAAAAAAAGNSmpKz0OdXwUo5x8S5cf7nTBZdJYrWNwcasd2V8nk1k0/IreK7KuUlFpOLlfeVlbnJr5rccz6HXw0Z6rPmtTn1sLOP8AEua19V+h1x5bOzFxRKcI0oJRVoxSSS/BEB1ZX3ru/T8ifXpKate2d7rn1RArYaUb8vmX524Hz/m/q9rj4n09Xx+j35bY46MrwqKMla0lk8n80GcLG9i6E05YKp3D+RLfo360m04f0tEPD7OqU3Rap026W8t+m7SqOUbOVaUkt1O+814m5Jcjp4LF1HUlF7vgS3pQ3kozdmqSb+JpZt5arLU5YfMyx/LvP9ay4McvHZSttbLxNBp4ilaCvepC9Si1zckt6Dy+8kl8xqwc3K1ordl8Nnfzd9Gup9RpY5rKS3vz/RnO2j2Pw9RudHew1R5uVGyjJ/8AJSfgl52T6nv4ubHkm8Xk5OG4XureHoKEVGKyNljzG4HF4b/fpd7Bf97Dpysuc6Pxx/p3kaKOMpzjvwkpR0vHPPTdsuN8rHZz0l0aMpyUIK8pZLkucn0RddnYGNGChHzb4yk9ZMh9n9md1HemvtJpX/hXCmvr1Osg1I9SM0jxI04qtbJepFa8TWvktEY4HDb8rcFm/LkaqcHOSjH/ADqWDCYdQjZer5suV1CTbckegHF0AAAAAAAAAAAAAAAAAABHr4SMs9HzWvrz9SDWw048N5c46+sf0OsCy6SxXJ4aEs1k+a+qIdTBuOiur38K4vVtFnr4SEs2rP5lk/7+pCq4OcdPEumT9uJy5Pj8fJ5mq3jy54eHLwNH7z9P1Jxipe64aP1RkdOHinFj0xjkzud3S5CeyMP3vfdxT7395uR3vO/PqTQdWHqM0jGJm3ZXYGNerurrwOck5OyzbMqk3OWWbeSR2tnYFU1d5yer5dEW3phJtngMGqa/ier+iJQBxdAAAAAAAAAAAAAAAAAAAAAAAAAAAaq2HjP4kn14ryZCq7PkvglfpLX0kvqjpAstiacOd45STj56ej0PTtNX1IlXZ0H8LcP5dPZ5GpknSgpmipJ1JbsM/wDNWTlseL+Oc5LldJfgifQoRgrQSS6fUvVE6UfA4FU83nLn9ETADFu2wAEAAAAAAAAAAAAAAAAAAAAAAAAAAAAAAAAAAAAAAAAAAAAAAAAAAAAAAAAAAAAAAAAAAAA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841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"/>
          <a:stretch/>
        </p:blipFill>
        <p:spPr bwMode="auto">
          <a:xfrm>
            <a:off x="1634055" y="701163"/>
            <a:ext cx="6751216" cy="4763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241"/>
          <p:cNvSpPr txBox="1">
            <a:spLocks noChangeArrowheads="1"/>
          </p:cNvSpPr>
          <p:nvPr/>
        </p:nvSpPr>
        <p:spPr bwMode="auto">
          <a:xfrm>
            <a:off x="1928664" y="127438"/>
            <a:ext cx="447467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Electromedicina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1375" y="5668780"/>
            <a:ext cx="8139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800" b="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Els dispositius electrònics estan duent a terme una revolució en els sistemes de salut</a:t>
            </a:r>
            <a:endParaRPr lang="ca-ES" sz="18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36934" y="6453336"/>
            <a:ext cx="18966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100" b="0" dirty="0">
                <a:latin typeface="Calibri" panose="020F0502020204030204" pitchFamily="34" charset="0"/>
                <a:cs typeface="Calibri" panose="020F0502020204030204" pitchFamily="34" charset="0"/>
              </a:rPr>
              <a:t>http://www.rtcmagazine.com</a:t>
            </a:r>
          </a:p>
        </p:txBody>
      </p:sp>
    </p:spTree>
    <p:extLst>
      <p:ext uri="{BB962C8B-B14F-4D97-AF65-F5344CB8AC3E}">
        <p14:creationId xmlns:p14="http://schemas.microsoft.com/office/powerpoint/2010/main" val="307041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0416" y="6596390"/>
            <a:ext cx="64651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100" b="0" i="0" dirty="0"/>
              <a:t>https://www.philips.es/healthcare/medical-specialties/radiology/smart-workflows</a:t>
            </a:r>
          </a:p>
        </p:txBody>
      </p:sp>
      <p:pic>
        <p:nvPicPr>
          <p:cNvPr id="1026" name="Picture 2" descr="C:\Users\franc\AppData\Local\Temp\SNAGHTML1bc21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980728"/>
            <a:ext cx="4464496" cy="51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87970"/>
            <a:ext cx="4220670" cy="23690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17096" y="3377129"/>
            <a:ext cx="32248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100" b="0" i="0" dirty="0" smtClean="0"/>
              <a:t>Sistema electrònic d’alerta</a:t>
            </a:r>
            <a:endParaRPr lang="ca-ES" sz="1100" b="0" i="0" dirty="0"/>
          </a:p>
        </p:txBody>
      </p:sp>
      <p:sp>
        <p:nvSpPr>
          <p:cNvPr id="8" name="Rectangle 7"/>
          <p:cNvSpPr/>
          <p:nvPr/>
        </p:nvSpPr>
        <p:spPr>
          <a:xfrm>
            <a:off x="-303584" y="6165304"/>
            <a:ext cx="1791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100" b="0" i="0" dirty="0" smtClean="0"/>
              <a:t>Radiologia</a:t>
            </a:r>
            <a:endParaRPr lang="ca-ES" sz="1100" b="0" i="0" dirty="0"/>
          </a:p>
        </p:txBody>
      </p:sp>
      <p:pic>
        <p:nvPicPr>
          <p:cNvPr id="1028" name="Picture 4" descr="C:\Users\franc\AppData\Local\Temp\SNAGHTML1c234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31" y="3749524"/>
            <a:ext cx="4612903" cy="20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889104" y="5815290"/>
            <a:ext cx="32248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100" b="0" i="0" dirty="0" smtClean="0"/>
              <a:t>Monitorització remota de pacients</a:t>
            </a:r>
            <a:endParaRPr lang="ca-ES" sz="1100" b="0" i="0" dirty="0"/>
          </a:p>
        </p:txBody>
      </p:sp>
    </p:spTree>
    <p:extLst>
      <p:ext uri="{BB962C8B-B14F-4D97-AF65-F5344CB8AC3E}">
        <p14:creationId xmlns:p14="http://schemas.microsoft.com/office/powerpoint/2010/main" val="196348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1640632" y="116632"/>
            <a:ext cx="7672604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L’espai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601" y="5513645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800" b="0" i="0" dirty="0" smtClean="0"/>
              <a:t>Telescopi James </a:t>
            </a:r>
            <a:r>
              <a:rPr lang="ca-ES" sz="1800" b="0" i="0" dirty="0" err="1" smtClean="0"/>
              <a:t>Webb</a:t>
            </a:r>
            <a:r>
              <a:rPr lang="ca-ES" sz="1800" b="0" i="0" dirty="0" smtClean="0"/>
              <a:t> (JWST), el més car i el més avançat mai construït: l’enginy perfecte !  </a:t>
            </a:r>
            <a:endParaRPr lang="ca-ES" sz="1800" b="0" i="0" dirty="0"/>
          </a:p>
        </p:txBody>
      </p:sp>
      <p:sp>
        <p:nvSpPr>
          <p:cNvPr id="4" name="Rectangle 3"/>
          <p:cNvSpPr/>
          <p:nvPr/>
        </p:nvSpPr>
        <p:spPr>
          <a:xfrm>
            <a:off x="200472" y="6565663"/>
            <a:ext cx="2664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100" b="0" i="0" dirty="0">
                <a:latin typeface="Calibri" panose="020F0502020204030204" pitchFamily="34" charset="0"/>
                <a:cs typeface="Calibri" panose="020F0502020204030204" pitchFamily="34" charset="0"/>
              </a:rPr>
              <a:t>https://www.jwst.nasa.gov/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" y="802240"/>
            <a:ext cx="3283927" cy="2462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" y="3350813"/>
            <a:ext cx="3683713" cy="20734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61829" y="2428524"/>
            <a:ext cx="54726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050" b="0" i="0" dirty="0" smtClean="0"/>
              <a:t>El JWST es troba orbitant el Sol a 1.5 milions de km de la Terra al punt L2 Lagrangià. Els seus sensors són a la banda d’infrarojos  </a:t>
            </a:r>
            <a:endParaRPr lang="ca-ES" sz="1050" b="0" i="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29" y="2924944"/>
            <a:ext cx="5186867" cy="31582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97016" y="6095886"/>
            <a:ext cx="58585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100" b="0" i="0" dirty="0">
                <a:latin typeface="Calibri" panose="020F0502020204030204" pitchFamily="34" charset="0"/>
                <a:cs typeface="Calibri" panose="020F0502020204030204" pitchFamily="34" charset="0"/>
              </a:rPr>
              <a:t>https://jwst-docs.stsci.edu/jwst-observatory-characteristics/jwst-orbit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28" y="265519"/>
            <a:ext cx="6273500" cy="20820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94154" y="6436975"/>
            <a:ext cx="7326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0" i="0" dirty="0" smtClean="0"/>
              <a:t>La col·laboració de tots els dominis de l’enginyeria </a:t>
            </a:r>
            <a:r>
              <a:rPr lang="ca-ES" b="0" i="0" dirty="0"/>
              <a:t>! 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5898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41"/>
          <p:cNvSpPr txBox="1">
            <a:spLocks noChangeArrowheads="1"/>
          </p:cNvSpPr>
          <p:nvPr/>
        </p:nvSpPr>
        <p:spPr bwMode="auto">
          <a:xfrm>
            <a:off x="1640632" y="116632"/>
            <a:ext cx="7672604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Tecnologia electrònica militar i aeroespacial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0" y="1619936"/>
            <a:ext cx="5076564" cy="3384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694" y="6090094"/>
            <a:ext cx="88215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ca-ES" sz="1200" b="0" i="0" dirty="0" smtClean="0"/>
              <a:t>Com Rússia aconsegueix esquivar les sancions per aconseguir microxips per al míssils I drons </a:t>
            </a:r>
            <a:endParaRPr lang="ca-ES" sz="1200" b="0" i="0" dirty="0"/>
          </a:p>
        </p:txBody>
      </p:sp>
      <p:sp>
        <p:nvSpPr>
          <p:cNvPr id="4" name="Rectangle 3"/>
          <p:cNvSpPr/>
          <p:nvPr/>
        </p:nvSpPr>
        <p:spPr>
          <a:xfrm>
            <a:off x="7041232" y="6579915"/>
            <a:ext cx="2664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100" b="0" i="0" dirty="0">
                <a:latin typeface="Calibri" panose="020F0502020204030204" pitchFamily="34" charset="0"/>
                <a:cs typeface="Calibri" panose="020F0502020204030204" pitchFamily="34" charset="0"/>
              </a:rPr>
              <a:t>https://theins.ru/en/politics/258850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813971"/>
            <a:ext cx="4392488" cy="49963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4873" y="6468281"/>
            <a:ext cx="6268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ca-ES" sz="1200" b="0" i="0" dirty="0" smtClean="0"/>
              <a:t>I la carrera a tots els nivells amb la Xina per fabricar les xips més ràpids i potents </a:t>
            </a:r>
            <a:endParaRPr lang="ca-ES" sz="1200" b="0" i="0" dirty="0"/>
          </a:p>
        </p:txBody>
      </p:sp>
    </p:spTree>
    <p:extLst>
      <p:ext uri="{BB962C8B-B14F-4D97-AF65-F5344CB8AC3E}">
        <p14:creationId xmlns:p14="http://schemas.microsoft.com/office/powerpoint/2010/main" val="210322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t d'imatges de digital medical equipment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data:image/jpeg;base64,/9j/4AAQSkZJRgABAQAAAQABAAD/2wCEAAkGBxISEhQUEBIVFRUUEhQUFxQVFxQXFhgUFBUWGBQRFBUYHCggGR0lHRQUITEhJSktLy8uFx80ODMsNygtLi0BCgoKDg0OGhAQGiwdHxwsLCssLCwsLCwsLCwsLCwsLCwsLCwsLCwsLCwsLCwsLCwsLCwsLCwsLCwsLCwsLCwsK//AABEIAOEA4QMBIgACEQEDEQH/xAAcAAEAAgMBAQEAAAAAAAAAAAAABAYCAwUBBwj/xAA+EAACAQIDBQYDBQcDBQEAAAAAAQIDEQQhMQUSQVFhBhMicYGRMlLBI0KhsdEUU2JyguHwBzNjFkNzkvEV/8QAGQEBAQEBAQEAAAAAAAAAAAAAAAECAwQF/8QAJBEBAQACAQQCAQUAAAAAAAAAAAECEQMSITFBBFEyE0JhcaH/2gAMAwEAAhEDEQA/APuIAAAAAAAAAAAAAAAAAAAAAAAAAAAAAAAAAAAAAAAAAAAAAAAAAAAAAAAAAAAAAAAAAAAAAAAAAAAAAAAAAAAAAAAAAAAAAAAAOTtTb1Oi91JzktUtF5v6ETD9q6TdqkJR6rxL9fwNdGWt6TcWEHMe38Pe3eeqUmvexOoYiE1eElJdGmSyxdtoAIAAAAAAAAAAAAAAAAAAAAAAAAAAAAibQ2jTox3qkkuS4vyXEqWO7XVaktzDQab0st+b9FkiyWpbIutSpGKvJpLm2kvxOBtrtFBR3aElKTunJZqK5p8WV2vsPF1IuriaipxSu9978vJRWS9znrJWR148JazcqzlP/PqxE1NnsZnpc0lGdOcou8W0+abT/AjxqGaqDQ7eD7R1oZStUXXJ+6O3hO0dGeUm4P8Ai0/9ll7lLTPTllxStTKvpMJpq6aa5rMyPnOHxE6bvTlKPk/pxOzhO09SOVSKmua8L/RnK8V9NzKLaDmYPblCplv7r5Ty/HQ6SZzss8tPQAQAAAAAAAAAAAAAAAACvbf7Sxo3hStKfF/dj5830MO1e2u6XdU342vE192L5dWRezPZ1O1aur8YQf4Tl+hqTU3WbfUQdm7BrYt97iJSjF8X8cl/Cn8K/wAsXHZ2zaVCO7Sgo83xfnLVksEt2smlS7cY+25ST18cvyivzZU9463a+Mv2mbelo28t1fW5wpM9PH2xc8vLejxzNEqjNbqHTbOktSMlIhKobI1BtdJcahtjUISqGal1KibGZnvEJTMlUAlsk4XH1aXwTcVy1XsznqrzMZVG3Zf/ADoupLJRasN2uSyrx9Y6+sf7lmw9aM4qUHeMldNHzOnBI6OB2lVpfBNpfK817foccuH6bmf2v4K5svtVTnNUqrjGo+TX4q90WM4XGzy3LsABFAAAAAAAACPj8UqVOU5aRV/N8F7kgr/bWpagl81SKfom/oiybqVwtgYR4rEOdXNRe/Lq2/DHy+iL1OoorN2K92PShh5Tespv8Ekl+ZltTHtQlP4rZW4LOxrLz/RhLdSea7ccXB8ffI3JlT2Pjp1b78LJfe0u76GVbtLhaNZUZ4qlCq7fZynFPPS6eS9TMks3Gs8bhl05O3tbZMMQrSya0ktV06lF7QbGlh3HNNSvZ+VsvxL3Sx/NX6o9xuFpYiO7PPiuEk+aNY5XFjtXyeozS2XTaXYyau6MlJfLLJ++jKrjdnVKTtODi+qO0zlZ0i3MlIwFzW0blMzjMjmVy7EqMzNSuRFMy3+Rdok95655ef8AY20nYgKrn5ZfqyTCoWVE2EuZxtr7bcZ93TzazqNaxjyjzfN8DPbG0lRgrfFN7sej4z9PqcOnR3Y3m7uN5Rqcet+ZMv4ZtWPsfsTDyrwcZuCdTvNW7ytbcTeiZ9gPh2wcJXhQjiZK1KdVxXOLecX5cPM+udnNod9RTk7yj4ZdeUvVHmznt1wrqgA5ugAAAAAAAAcPtfhpVKKUFdqpHLzuvqdXG4qNKDnLRctW+CXU59TFyqJXju5X3b3d+rRrGe0tQtnYbuqcYXva7fK71se1MHBu9rP5o5P1tr6m85XaXb1LBUe8qXk5SUKdOPx1Kj+GEV/mRthD7UbdeFpxpU5KeKqqSpJpWVta1RLSMfxdkfNdpdiKVZOTq1O+lnOrJ72/N6ylF/Sx3sFRqOU62IlvV6rvJ8IR+7RhyivxeZltGbUGkp53TlCzlFc0m8/QmmdqXh5bX2XnQqSnSX3VepTt1pPOP9PuW3s9/rJSnaOOoulLTvKV5w83D4o+lyLhcY6cJSdTvFfdpxeUt7O6ldXVut8jk4zYMa6cqtnN5uSSi/JOP1uNfR1afbtjdoKWIhv4etCtDnGSduj4p9GdOVSnUW7UimuUlde5+csPs6WHsob0XF3jVoyVOvG7z3paVF0e7osi0bG7e42k1Cqo4yKtfdXc4lLm6csp+lr8yabmT6TtLsbSnnRe4+Tzj+qKltPs7Xo3coO3zLNe60LB2d7bYTEvdo1t2pxoVPBUT5br181ctVPGp5TX6ewlsXtXyBpo8ufUdo9nMPXV0t1/ND6rQqO1OyFandwXeR5x19Ym5mmldTMakrZ8lf10RnOm4uzVjnbTxXdxUt2TTnm4q9lFatLPU6dTNTKCdiTSfBavIgYTFxqRThJSXNEqF7Sa1UHbzeVyylQcTedV78fCvDFcorj65slYTZsqs4UYZ77Vv5eNzbhqLUVv52yj81+S5n0PsdsB0U6tVfaTWS+WPLzYzymMc8ceqt+2tmwp7PqUkvDCi2v5o+JS90c7sBUfjXOEX6p/3N/bnaiVP9ng7zq23v4ad7tvztb3N3YrBOFNzf37Jfyx4+9/Y4T8ba7fuWQAHNsAAAAAACPi6+6stX/lwI+0ZqVo2Ts0/VaEQA6yaYrVjMVClCVSpJRhBOUpPRJHzGNSpi8Q8ZiFZK8cNSelOl+8af356voStubS/wD0ayUJXwdCXDSvWi9esIv3ZhVx8IT3J3jdZSlZRb+VPnoGLWzF1nGL3VvS4Ryu+btxSNGF2ipU3UnFw3XaSlzSV0uL1tobsRhqdRLfSa1UtGusZLNHDi3Ust5ypwbs395/M+i0QS1nSi5ydSSte+7Hkm7+71bPMVimpKnBNykrtrSEXlvPr0JaRAq4ubnKNGCk4rxSlkr/ACJ/UMocafc1UpuShrvWbU5y1dRo2dyq281TtGN91vVyXGK+75rM9qVVXT3rxVN3qU7q7fBb17WMMXjYSjeE6kKkclBJptvROLya6kFcxPZ/vZ/ZucKrd92pdpvmp6rz8R2NndstrbMahiFKrSWW7WvJW5QrrNet/Is2xtnNPvqudSUUrPSCtmorhc6s6akmpJNPVNXT80x0typ3Zj/VDBYlqMpvDVXluVWlFvlGovC/Wz6F/o47S+a5r8z4TtzsVhZxlOL7hpNtxzh6wf0sXj/SnYOIwmEf7TOTdSSnCk27U4Wskk/hctWuGXUa+2pV7x2zMPiF44pv5llJepVcb2CnvLuqsd3P4075+WpZUSqOKeks+pNWeGu18vk+1OyNSi25U5Qf7ynnF9Xl+aNOChKLe9OM01bSz/M+1kLE7JoVPjo05Pm4q/uJnpLgoWwsXhaL7yrCpUqLRWhux8vEdHHdsqs/DQpqDeW83vS9IrK/uWL/AKawn7iPvL9SbhNnUaX+3ThHqoq/vqLlL3pMbFR2J2YqVJd5id5Ju73n45vryRdoQUUklZJWSXBLgZAzbtqTQACKAAAAAMKtRRV2cmpNt3fEmbS0XmQDeMZyenF7YYLEV8LOnhZKM5OKd3u71O/2kIzs92TWSZN2vtBUKUqjV7LJLVvgilYDtHL43Nxk7XWck29Xu8r5XaWh1xw6mLdIVGtCi40KlOWHkkoxpVFuppaKnP4Z/wBLZMqU1JWkk1yauW7BVIYyi1XpQnB5ZpShJPikzjY/sZKN3gqzh/w1bzp+UJ/HT/FLkZs12qaU3FRinKjRuot/aZtr/wAceXX2N0IJKyMK+GnhbRxNOVFt2U5eKnJv5ay8N23pLdfQ2kYu/aHtWNR07U73bzs7S3eKi3ozlVHFbrpxnTcV45S3o2jHLda+83wO7XrKKvLQ04pxlTejTWd09PJZgQsNU3IJLDy7uSd81Keb1lHjdEzYGzvtJT3XGksoQldttffV/hXQ82Fh23u3k42Tzu1H+GLeZY4q2hZFZA8JGz8A8RPcV1BWdSS4LhBPm/wRVb+z+yv2iaq1F9jTleCelSpF/G+cIvTm10LqaqNNRSjFJKKSSWiS0SNqMtvTyckldnt7Zsg1628+hZNjvYOpvQi+n5G4i7Ng1Tjfjn7ko5Xy6QABAAAAAAAAAAAGNSmpKz0OdXwUo5x8S5cf7nTBZdJYrWNwcasd2V8nk1k0/IreK7KuUlFpOLlfeVlbnJr5rccz6HXw0Z6rPmtTn1sLOP8AEua19V+h1x5bOzFxRKcI0oJRVoxSSS/BEB1ZX3ru/T8ifXpKate2d7rn1RArYaUb8vmX524Hz/m/q9rj4n09Xx+j35bY46MrwqKMla0lk8n80GcLG9i6E05YKp3D+RLfo360m04f0tEPD7OqU3Rap026W8t+m7SqOUbOVaUkt1O+814m5Jcjp4LF1HUlF7vgS3pQ3kozdmqSb+JpZt5arLU5YfMyx/LvP9ay4McvHZSttbLxNBp4ilaCvepC9Si1zckt6Dy+8kl8xqwc3K1ordl8Nnfzd9Gup9RpY5rKS3vz/RnO2j2Pw9RudHew1R5uVGyjJ/8AJSfgl52T6nv4ubHkm8Xk5OG4XureHoKEVGKyNljzG4HF4b/fpd7Bf97Dpysuc6Pxx/p3kaKOMpzjvwkpR0vHPPTdsuN8rHZz0l0aMpyUIK8pZLkucn0RddnYGNGChHzb4yk9ZMh9n9md1HemvtJpX/hXCmvr1Osg1I9SM0jxI04qtbJepFa8TWvktEY4HDb8rcFm/LkaqcHOSjH/ADqWDCYdQjZer5suV1CTbckegHF0AAAAAAAAAAAAAAAAAABHr4SMs9HzWvrz9SDWw048N5c46+sf0OsCy6SxXJ4aEs1k+a+qIdTBuOiur38K4vVtFnr4SEs2rP5lk/7+pCq4OcdPEumT9uJy5Pj8fJ5mq3jy54eHLwNH7z9P1Jxipe64aP1RkdOHinFj0xjkzud3S5CeyMP3vfdxT7395uR3vO/PqTQdWHqM0jGJm3ZXYGNerurrwOck5OyzbMqk3OWWbeSR2tnYFU1d5yer5dEW3phJtngMGqa/ier+iJQBxdAAAAAAAAAAAAAAAAAAAAAAAAAAAaq2HjP4kn14ryZCq7PkvglfpLX0kvqjpAstiacOd45STj56ej0PTtNX1IlXZ0H8LcP5dPZ5GpknSgpmipJ1JbsM/wDNWTlseL+Oc5LldJfgifQoRgrQSS6fUvVE6UfA4FU83nLn9ETADFu2wAEAAAAAAAAAAAAAAAAAAAAAAAAAAAAAAAAAAAAAAAAAAAAAAAAAAAAAAAAAAAAAAAAAAAA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688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data:image/jpeg;base64,/9j/4AAQSkZJRgABAQAAAQABAAD/2wCEAAkGBxISEhQUEBIVFRUUEhQUFxQVFxQXFhgUFBUWGBQRFBUYHCggGR0lHRQUITEhJSktLy8uFx80ODMsNygtLi0BCgoKDg0OGhAQGiwdHxwsLCssLCwsLCwsLCwsLCwsLCwsLCwsLCwsLCwsLCwsLCwsLCwsLCwsLCwsLCwsLCwsK//AABEIAOEA4QMBIgACEQEDEQH/xAAcAAEAAgMBAQEAAAAAAAAAAAAABAYCAwUBBwj/xAA+EAACAQIDBQYDBQcDBQEAAAAAAQIDEQQhMQUSQVFhBhMicYGRMlLBI0KhsdEUU2JyguHwBzNjFkNzkvEV/8QAGQEBAQEBAQEAAAAAAAAAAAAAAAECAwQF/8QAJBEBAQACAQQCAQUAAAAAAAAAAAECEQMSITFBBFEyE0JhcaH/2gAMAwEAAhEDEQA/APuIAAAAAAAAAAAAAAAAAAAAAAAAAAAAAAAAAAAAAAAAAAAAAAAAAAAAAAAAAAAAAAAAAAAAAAAAAAAAAAAAAAAAAAAAAAAAAAAAOTtTb1Oi91JzktUtF5v6ETD9q6TdqkJR6rxL9fwNdGWt6TcWEHMe38Pe3eeqUmvexOoYiE1eElJdGmSyxdtoAIAAAAAAAAAAAAAAAAAAAAAAAAAAAAibQ2jTox3qkkuS4vyXEqWO7XVaktzDQab0st+b9FkiyWpbIutSpGKvJpLm2kvxOBtrtFBR3aElKTunJZqK5p8WV2vsPF1IuriaipxSu9978vJRWS9znrJWR148JazcqzlP/PqxE1NnsZnpc0lGdOcou8W0+abT/AjxqGaqDQ7eD7R1oZStUXXJ+6O3hO0dGeUm4P8Ai0/9ll7lLTPTllxStTKvpMJpq6aa5rMyPnOHxE6bvTlKPk/pxOzhO09SOVSKmua8L/RnK8V9NzKLaDmYPblCplv7r5Ty/HQ6SZzss8tPQAQAAAAAAAAAAAAAAAACvbf7Sxo3hStKfF/dj5830MO1e2u6XdU342vE192L5dWRezPZ1O1aur8YQf4Tl+hqTU3WbfUQdm7BrYt97iJSjF8X8cl/Cn8K/wAsXHZ2zaVCO7Sgo83xfnLVksEt2smlS7cY+25ST18cvyivzZU9463a+Mv2mbelo28t1fW5wpM9PH2xc8vLejxzNEqjNbqHTbOktSMlIhKobI1BtdJcahtjUISqGal1KibGZnvEJTMlUAlsk4XH1aXwTcVy1XsznqrzMZVG3Zf/ADoupLJRasN2uSyrx9Y6+sf7lmw9aM4qUHeMldNHzOnBI6OB2lVpfBNpfK817foccuH6bmf2v4K5svtVTnNUqrjGo+TX4q90WM4XGzy3LsABFAAAAAAAACPj8UqVOU5aRV/N8F7kgr/bWpagl81SKfom/oiybqVwtgYR4rEOdXNRe/Lq2/DHy+iL1OoorN2K92PShh5Tespv8Ekl+ZltTHtQlP4rZW4LOxrLz/RhLdSea7ccXB8ffI3JlT2Pjp1b78LJfe0u76GVbtLhaNZUZ4qlCq7fZynFPPS6eS9TMks3Gs8bhl05O3tbZMMQrSya0ktV06lF7QbGlh3HNNSvZ+VsvxL3Sx/NX6o9xuFpYiO7PPiuEk+aNY5XFjtXyeozS2XTaXYyau6MlJfLLJ++jKrjdnVKTtODi+qO0zlZ0i3MlIwFzW0blMzjMjmVy7EqMzNSuRFMy3+Rdok95655ef8AY20nYgKrn5ZfqyTCoWVE2EuZxtr7bcZ93TzazqNaxjyjzfN8DPbG0lRgrfFN7sej4z9PqcOnR3Y3m7uN5Rqcet+ZMv4ZtWPsfsTDyrwcZuCdTvNW7ytbcTeiZ9gPh2wcJXhQjiZK1KdVxXOLecX5cPM+udnNod9RTk7yj4ZdeUvVHmznt1wrqgA5ugAAAAAAAAcPtfhpVKKUFdqpHLzuvqdXG4qNKDnLRctW+CXU59TFyqJXju5X3b3d+rRrGe0tQtnYbuqcYXva7fK71se1MHBu9rP5o5P1tr6m85XaXb1LBUe8qXk5SUKdOPx1Kj+GEV/mRthD7UbdeFpxpU5KeKqqSpJpWVta1RLSMfxdkfNdpdiKVZOTq1O+lnOrJ72/N6ylF/Sx3sFRqOU62IlvV6rvJ8IR+7RhyivxeZltGbUGkp53TlCzlFc0m8/QmmdqXh5bX2XnQqSnSX3VepTt1pPOP9PuW3s9/rJSnaOOoulLTvKV5w83D4o+lyLhcY6cJSdTvFfdpxeUt7O6ldXVut8jk4zYMa6cqtnN5uSSi/JOP1uNfR1afbtjdoKWIhv4etCtDnGSduj4p9GdOVSnUW7UimuUlde5+csPs6WHsob0XF3jVoyVOvG7z3paVF0e7osi0bG7e42k1Cqo4yKtfdXc4lLm6csp+lr8yabmT6TtLsbSnnRe4+Tzj+qKltPs7Xo3coO3zLNe60LB2d7bYTEvdo1t2pxoVPBUT5br181ctVPGp5TX6ewlsXtXyBpo8ufUdo9nMPXV0t1/ND6rQqO1OyFandwXeR5x19Ym5mmldTMakrZ8lf10RnOm4uzVjnbTxXdxUt2TTnm4q9lFatLPU6dTNTKCdiTSfBavIgYTFxqRThJSXNEqF7Sa1UHbzeVyylQcTedV78fCvDFcorj65slYTZsqs4UYZ77Vv5eNzbhqLUVv52yj81+S5n0PsdsB0U6tVfaTWS+WPLzYzymMc8ceqt+2tmwp7PqUkvDCi2v5o+JS90c7sBUfjXOEX6p/3N/bnaiVP9ng7zq23v4ad7tvztb3N3YrBOFNzf37Jfyx4+9/Y4T8ba7fuWQAHNsAAAAAACPi6+6stX/lwI+0ZqVo2Ts0/VaEQA6yaYrVjMVClCVSpJRhBOUpPRJHzGNSpi8Q8ZiFZK8cNSelOl+8af356voStubS/wD0ayUJXwdCXDSvWi9esIv3ZhVx8IT3J3jdZSlZRb+VPnoGLWzF1nGL3VvS4Ryu+btxSNGF2ipU3UnFw3XaSlzSV0uL1tobsRhqdRLfSa1UtGusZLNHDi3Ust5ypwbs395/M+i0QS1nSi5ydSSte+7Hkm7+71bPMVimpKnBNykrtrSEXlvPr0JaRAq4ubnKNGCk4rxSlkr/ACJ/UMocafc1UpuShrvWbU5y1dRo2dyq281TtGN91vVyXGK+75rM9qVVXT3rxVN3qU7q7fBb17WMMXjYSjeE6kKkclBJptvROLya6kFcxPZ/vZ/ZucKrd92pdpvmp6rz8R2NndstrbMahiFKrSWW7WvJW5QrrNet/Is2xtnNPvqudSUUrPSCtmorhc6s6akmpJNPVNXT80x0typ3Zj/VDBYlqMpvDVXluVWlFvlGovC/Wz6F/o47S+a5r8z4TtzsVhZxlOL7hpNtxzh6wf0sXj/SnYOIwmEf7TOTdSSnCk27U4Wskk/hctWuGXUa+2pV7x2zMPiF44pv5llJepVcb2CnvLuqsd3P4075+WpZUSqOKeks+pNWeGu18vk+1OyNSi25U5Qf7ynnF9Xl+aNOChKLe9OM01bSz/M+1kLE7JoVPjo05Pm4q/uJnpLgoWwsXhaL7yrCpUqLRWhux8vEdHHdsqs/DQpqDeW83vS9IrK/uWL/AKawn7iPvL9SbhNnUaX+3ThHqoq/vqLlL3pMbFR2J2YqVJd5id5Ju73n45vryRdoQUUklZJWSXBLgZAzbtqTQACKAAAAAMKtRRV2cmpNt3fEmbS0XmQDeMZyenF7YYLEV8LOnhZKM5OKd3u71O/2kIzs92TWSZN2vtBUKUqjV7LJLVvgilYDtHL43Nxk7XWck29Xu8r5XaWh1xw6mLdIVGtCi40KlOWHkkoxpVFuppaKnP4Z/wBLZMqU1JWkk1yauW7BVIYyi1XpQnB5ZpShJPikzjY/sZKN3gqzh/w1bzp+UJ/HT/FLkZs12qaU3FRinKjRuot/aZtr/wAceXX2N0IJKyMK+GnhbRxNOVFt2U5eKnJv5ay8N23pLdfQ2kYu/aHtWNR07U73bzs7S3eKi3ozlVHFbrpxnTcV45S3o2jHLda+83wO7XrKKvLQ04pxlTejTWd09PJZgQsNU3IJLDy7uSd81Keb1lHjdEzYGzvtJT3XGksoQldttffV/hXQ82Fh23u3k42Tzu1H+GLeZY4q2hZFZA8JGz8A8RPcV1BWdSS4LhBPm/wRVb+z+yv2iaq1F9jTleCelSpF/G+cIvTm10LqaqNNRSjFJKKSSWiS0SNqMtvTyckldnt7Zsg1628+hZNjvYOpvQi+n5G4i7Ng1Tjfjn7ko5Xy6QABAAAAAAAAAAAGNSmpKz0OdXwUo5x8S5cf7nTBZdJYrWNwcasd2V8nk1k0/IreK7KuUlFpOLlfeVlbnJr5rccz6HXw0Z6rPmtTn1sLOP8AEua19V+h1x5bOzFxRKcI0oJRVoxSSS/BEB1ZX3ru/T8ifXpKate2d7rn1RArYaUb8vmX524Hz/m/q9rj4n09Xx+j35bY46MrwqKMla0lk8n80GcLG9i6E05YKp3D+RLfo360m04f0tEPD7OqU3Rap026W8t+m7SqOUbOVaUkt1O+814m5Jcjp4LF1HUlF7vgS3pQ3kozdmqSb+JpZt5arLU5YfMyx/LvP9ay4McvHZSttbLxNBp4ilaCvepC9Si1zckt6Dy+8kl8xqwc3K1ordl8Nnfzd9Gup9RpY5rKS3vz/RnO2j2Pw9RudHew1R5uVGyjJ/8AJSfgl52T6nv4ubHkm8Xk5OG4XureHoKEVGKyNljzG4HF4b/fpd7Bf97Dpysuc6Pxx/p3kaKOMpzjvwkpR0vHPPTdsuN8rHZz0l0aMpyUIK8pZLkucn0RddnYGNGChHzb4yk9ZMh9n9md1HemvtJpX/hXCmvr1Osg1I9SM0jxI04qtbJepFa8TWvktEY4HDb8rcFm/LkaqcHOSjH/ADqWDCYdQjZer5suV1CTbckegHF0AAAAAAAAAAAAAAAAAABHr4SMs9HzWvrz9SDWw048N5c46+sf0OsCy6SxXJ4aEs1k+a+qIdTBuOiur38K4vVtFnr4SEs2rP5lk/7+pCq4OcdPEumT9uJy5Pj8fJ5mq3jy54eHLwNH7z9P1Jxipe64aP1RkdOHinFj0xjkzud3S5CeyMP3vfdxT7395uR3vO/PqTQdWHqM0jGJm3ZXYGNerurrwOck5OyzbMqk3OWWbeSR2tnYFU1d5yer5dEW3phJtngMGqa/ier+iJQBxdAAAAAAAAAAAAAAAAAAAAAAAAAAAaq2HjP4kn14ryZCq7PkvglfpLX0kvqjpAstiacOd45STj56ej0PTtNX1IlXZ0H8LcP5dPZ5GpknSgpmipJ1JbsM/wDNWTlseL+Oc5LldJfgifQoRgrQSS6fUvVE6UfA4FU83nLn9ETADFu2wAEAAAAAAAAAAAAAAAAAAAAAAAAAAAAAAAAAAAAAAAAAAAAAAAAAAAAAAAAAAAAAAAAAAAA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841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 descr="http://digsys.upc.es/ed//images/imj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32" y="674056"/>
            <a:ext cx="7830889" cy="61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1843912" y="155576"/>
            <a:ext cx="778960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Ciutats intel·ligents, </a:t>
            </a:r>
            <a:r>
              <a:rPr lang="ca-E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smart</a:t>
            </a:r>
            <a:r>
              <a:rPr lang="ca-E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a-E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cities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72" y="4797152"/>
            <a:ext cx="396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La internet de les coses (</a:t>
            </a:r>
            <a:r>
              <a:rPr lang="ca-ES" i="0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ca-ES" i="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a-ES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t d'imatges de digital medical equipment"/>
          <p:cNvSpPr>
            <a:spLocks noChangeAspect="1" noChangeArrowheads="1"/>
          </p:cNvSpPr>
          <p:nvPr/>
        </p:nvSpPr>
        <p:spPr bwMode="auto">
          <a:xfrm>
            <a:off x="536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4" descr="data:image/jpeg;base64,/9j/4AAQSkZJRgABAQAAAQABAAD/2wCEAAkGBxISEhQUEBIVFRUUEhQUFxQVFxQXFhgUFBUWGBQRFBUYHCggGR0lHRQUITEhJSktLy8uFx80ODMsNygtLi0BCgoKDg0OGhAQGiwdHxwsLCssLCwsLCwsLCwsLCwsLCwsLCwsLCwsLCwsLCwsLCwsLCwsLCwsLCwsLCwsLCwsK//AABEIAOEA4QMBIgACEQEDEQH/xAAcAAEAAgMBAQEAAAAAAAAAAAAABAYCAwUBBwj/xAA+EAACAQIDBQYDBQcDBQEAAAAAAQIDEQQhMQUSQVFhBhMicYGRMlLBI0KhsdEUU2JyguHwBzNjFkNzkvEV/8QAGQEBAQEBAQEAAAAAAAAAAAAAAAECAwQF/8QAJBEBAQACAQQCAQUAAAAAAAAAAAECEQMSITFBBFEyE0JhcaH/2gAMAwEAAhEDEQA/APuIAAAAAAAAAAAAAAAAAAAAAAAAAAAAAAAAAAAAAAAAAAAAAAAAAAAAAAAAAAAAAAAAAAAAAAAAAAAAAAAAAAAAAAAAAAAAAAAAOTtTb1Oi91JzktUtF5v6ETD9q6TdqkJR6rxL9fwNdGWt6TcWEHMe38Pe3eeqUmvexOoYiE1eElJdGmSyxdtoAIAAAAAAAAAAAAAAAAAAAAAAAAAAAAibQ2jTox3qkkuS4vyXEqWO7XVaktzDQab0st+b9FkiyWpbIutSpGKvJpLm2kvxOBtrtFBR3aElKTunJZqK5p8WV2vsPF1IuriaipxSu9978vJRWS9znrJWR148JazcqzlP/PqxE1NnsZnpc0lGdOcou8W0+abT/AjxqGaqDQ7eD7R1oZStUXXJ+6O3hO0dGeUm4P8Ai0/9ll7lLTPTllxStTKvpMJpq6aa5rMyPnOHxE6bvTlKPk/pxOzhO09SOVSKmua8L/RnK8V9NzKLaDmYPblCplv7r5Ty/HQ6SZzss8tPQAQAAAAAAAAAAAAAAAACvbf7Sxo3hStKfF/dj5830MO1e2u6XdU342vE192L5dWRezPZ1O1aur8YQf4Tl+hqTU3WbfUQdm7BrYt97iJSjF8X8cl/Cn8K/wAsXHZ2zaVCO7Sgo83xfnLVksEt2smlS7cY+25ST18cvyivzZU9463a+Mv2mbelo28t1fW5wpM9PH2xc8vLejxzNEqjNbqHTbOktSMlIhKobI1BtdJcahtjUISqGal1KibGZnvEJTMlUAlsk4XH1aXwTcVy1XsznqrzMZVG3Zf/ADoupLJRasN2uSyrx9Y6+sf7lmw9aM4qUHeMldNHzOnBI6OB2lVpfBNpfK817foccuH6bmf2v4K5svtVTnNUqrjGo+TX4q90WM4XGzy3LsABFAAAAAAAACPj8UqVOU5aRV/N8F7kgr/bWpagl81SKfom/oiybqVwtgYR4rEOdXNRe/Lq2/DHy+iL1OoorN2K92PShh5Tespv8Ekl+ZltTHtQlP4rZW4LOxrLz/RhLdSea7ccXB8ffI3JlT2Pjp1b78LJfe0u76GVbtLhaNZUZ4qlCq7fZynFPPS6eS9TMks3Gs8bhl05O3tbZMMQrSya0ktV06lF7QbGlh3HNNSvZ+VsvxL3Sx/NX6o9xuFpYiO7PPiuEk+aNY5XFjtXyeozS2XTaXYyau6MlJfLLJ++jKrjdnVKTtODi+qO0zlZ0i3MlIwFzW0blMzjMjmVy7EqMzNSuRFMy3+Rdok95655ef8AY20nYgKrn5ZfqyTCoWVE2EuZxtr7bcZ93TzazqNaxjyjzfN8DPbG0lRgrfFN7sej4z9PqcOnR3Y3m7uN5Rqcet+ZMv4ZtWPsfsTDyrwcZuCdTvNW7ytbcTeiZ9gPh2wcJXhQjiZK1KdVxXOLecX5cPM+udnNod9RTk7yj4ZdeUvVHmznt1wrqgA5ugAAAAAAAAcPtfhpVKKUFdqpHLzuvqdXG4qNKDnLRctW+CXU59TFyqJXju5X3b3d+rRrGe0tQtnYbuqcYXva7fK71se1MHBu9rP5o5P1tr6m85XaXb1LBUe8qXk5SUKdOPx1Kj+GEV/mRthD7UbdeFpxpU5KeKqqSpJpWVta1RLSMfxdkfNdpdiKVZOTq1O+lnOrJ72/N6ylF/Sx3sFRqOU62IlvV6rvJ8IR+7RhyivxeZltGbUGkp53TlCzlFc0m8/QmmdqXh5bX2XnQqSnSX3VepTt1pPOP9PuW3s9/rJSnaOOoulLTvKV5w83D4o+lyLhcY6cJSdTvFfdpxeUt7O6ldXVut8jk4zYMa6cqtnN5uSSi/JOP1uNfR1afbtjdoKWIhv4etCtDnGSduj4p9GdOVSnUW7UimuUlde5+csPs6WHsob0XF3jVoyVOvG7z3paVF0e7osi0bG7e42k1Cqo4yKtfdXc4lLm6csp+lr8yabmT6TtLsbSnnRe4+Tzj+qKltPs7Xo3coO3zLNe60LB2d7bYTEvdo1t2pxoVPBUT5br181ctVPGp5TX6ewlsXtXyBpo8ufUdo9nMPXV0t1/ND6rQqO1OyFandwXeR5x19Ym5mmldTMakrZ8lf10RnOm4uzVjnbTxXdxUt2TTnm4q9lFatLPU6dTNTKCdiTSfBavIgYTFxqRThJSXNEqF7Sa1UHbzeVyylQcTedV78fCvDFcorj65slYTZsqs4UYZ77Vv5eNzbhqLUVv52yj81+S5n0PsdsB0U6tVfaTWS+WPLzYzymMc8ceqt+2tmwp7PqUkvDCi2v5o+JS90c7sBUfjXOEX6p/3N/bnaiVP9ng7zq23v4ad7tvztb3N3YrBOFNzf37Jfyx4+9/Y4T8ba7fuWQAHNsAAAAAACPi6+6stX/lwI+0ZqVo2Ts0/VaEQA6yaYrVjMVClCVSpJRhBOUpPRJHzGNSpi8Q8ZiFZK8cNSelOl+8af356voStubS/wD0ayUJXwdCXDSvWi9esIv3ZhVx8IT3J3jdZSlZRb+VPnoGLWzF1nGL3VvS4Ryu+btxSNGF2ipU3UnFw3XaSlzSV0uL1tobsRhqdRLfSa1UtGusZLNHDi3Ust5ypwbs395/M+i0QS1nSi5ydSSte+7Hkm7+71bPMVimpKnBNykrtrSEXlvPr0JaRAq4ubnKNGCk4rxSlkr/ACJ/UMocafc1UpuShrvWbU5y1dRo2dyq281TtGN91vVyXGK+75rM9qVVXT3rxVN3qU7q7fBb17WMMXjYSjeE6kKkclBJptvROLya6kFcxPZ/vZ/ZucKrd92pdpvmp6rz8R2NndstrbMahiFKrSWW7WvJW5QrrNet/Is2xtnNPvqudSUUrPSCtmorhc6s6akmpJNPVNXT80x0typ3Zj/VDBYlqMpvDVXluVWlFvlGovC/Wz6F/o47S+a5r8z4TtzsVhZxlOL7hpNtxzh6wf0sXj/SnYOIwmEf7TOTdSSnCk27U4Wskk/hctWuGXUa+2pV7x2zMPiF44pv5llJepVcb2CnvLuqsd3P4075+WpZUSqOKeks+pNWeGu18vk+1OyNSi25U5Qf7ynnF9Xl+aNOChKLe9OM01bSz/M+1kLE7JoVPjo05Pm4q/uJnpLgoWwsXhaL7yrCpUqLRWhux8vEdHHdsqs/DQpqDeW83vS9IrK/uWL/AKawn7iPvL9SbhNnUaX+3ThHqoq/vqLlL3pMbFR2J2YqVJd5id5Ju73n45vryRdoQUUklZJWSXBLgZAzbtqTQACKAAAAAMKtRRV2cmpNt3fEmbS0XmQDeMZyenF7YYLEV8LOnhZKM5OKd3u71O/2kIzs92TWSZN2vtBUKUqjV7LJLVvgilYDtHL43Nxk7XWck29Xu8r5XaWh1xw6mLdIVGtCi40KlOWHkkoxpVFuppaKnP4Z/wBLZMqU1JWkk1yauW7BVIYyi1XpQnB5ZpShJPikzjY/sZKN3gqzh/w1bzp+UJ/HT/FLkZs12qaU3FRinKjRuot/aZtr/wAceXX2N0IJKyMK+GnhbRxNOVFt2U5eKnJv5ay8N23pLdfQ2kYu/aHtWNR07U73bzs7S3eKi3ozlVHFbrpxnTcV45S3o2jHLda+83wO7XrKKvLQ04pxlTejTWd09PJZgQsNU3IJLDy7uSd81Keb1lHjdEzYGzvtJT3XGksoQldttffV/hXQ82Fh23u3k42Tzu1H+GLeZY4q2hZFZA8JGz8A8RPcV1BWdSS4LhBPm/wRVb+z+yv2iaq1F9jTleCelSpF/G+cIvTm10LqaqNNRSjFJKKSSWiS0SNqMtvTyckldnt7Zsg1628+hZNjvYOpvQi+n5G4i7Ng1Tjfjn7ko5Xy6QABAAAAAAAAAAAGNSmpKz0OdXwUo5x8S5cf7nTBZdJYrWNwcasd2V8nk1k0/IreK7KuUlFpOLlfeVlbnJr5rccz6HXw0Z6rPmtTn1sLOP8AEua19V+h1x5bOzFxRKcI0oJRVoxSSS/BEB1ZX3ru/T8ifXpKate2d7rn1RArYaUb8vmX524Hz/m/q9rj4n09Xx+j35bY46MrwqKMla0lk8n80GcLG9i6E05YKp3D+RLfo360m04f0tEPD7OqU3Rap026W8t+m7SqOUbOVaUkt1O+814m5Jcjp4LF1HUlF7vgS3pQ3kozdmqSb+JpZt5arLU5YfMyx/LvP9ay4McvHZSttbLxNBp4ilaCvepC9Si1zckt6Dy+8kl8xqwc3K1ordl8Nnfzd9Gup9RpY5rKS3vz/RnO2j2Pw9RudHew1R5uVGyjJ/8AJSfgl52T6nv4ubHkm8Xk5OG4XureHoKEVGKyNljzG4HF4b/fpd7Bf97Dpysuc6Pxx/p3kaKOMpzjvwkpR0vHPPTdsuN8rHZz0l0aMpyUIK8pZLkucn0RddnYGNGChHzb4yk9ZMh9n9md1HemvtJpX/hXCmvr1Osg1I9SM0jxI04qtbJepFa8TWvktEY4HDb8rcFm/LkaqcHOSjH/ADqWDCYdQjZer5suV1CTbckegHF0AAAAAAAAAAAAAAAAAABHr4SMs9HzWvrz9SDWw048N5c46+sf0OsCy6SxXJ4aEs1k+a+qIdTBuOiur38K4vVtFnr4SEs2rP5lk/7+pCq4OcdPEumT9uJy5Pj8fJ5mq3jy54eHLwNH7z9P1Jxipe64aP1RkdOHinFj0xjkzud3S5CeyMP3vfdxT7395uR3vO/PqTQdWHqM0jGJm3ZXYGNerurrwOck5OyzbMqk3OWWbeSR2tnYFU1d5yer5dEW3phJtngMGqa/ier+iJQBxdAAAAAAAAAAAAAAAAAAAAAAAAAAAaq2HjP4kn14ryZCq7PkvglfpLX0kvqjpAstiacOd45STj56ej0PTtNX1IlXZ0H8LcP5dPZ5GpknSgpmipJ1JbsM/wDNWTlseL+Oc5LldJfgifQoRgrQSS6fUvVE6UfA4FU83nLn9ETADFu2wAEAAAAAAAAAAAAAAAAAAAAAAAAAAAAAAAAAAAAAAAAAAAAAAAAAAAAAAAAAAAAAAAAAAAA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688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6" descr="data:image/jpeg;base64,/9j/4AAQSkZJRgABAQAAAQABAAD/2wCEAAkGBxISEhQUEBIVFRUUEhQUFxQVFxQXFhgUFBUWGBQRFBUYHCggGR0lHRQUITEhJSktLy8uFx80ODMsNygtLi0BCgoKDg0OGhAQGiwdHxwsLCssLCwsLCwsLCwsLCwsLCwsLCwsLCwsLCwsLCwsLCwsLCwsLCwsLCwsLCwsLCwsK//AABEIAOEA4QMBIgACEQEDEQH/xAAcAAEAAgMBAQEAAAAAAAAAAAAABAYCAwUBBwj/xAA+EAACAQIDBQYDBQcDBQEAAAAAAQIDEQQhMQUSQVFhBhMicYGRMlLBI0KhsdEUU2JyguHwBzNjFkNzkvEV/8QAGQEBAQEBAQEAAAAAAAAAAAAAAAECAwQF/8QAJBEBAQACAQQCAQUAAAAAAAAAAAECEQMSITFBBFEyE0JhcaH/2gAMAwEAAhEDEQA/APuIAAAAAAAAAAAAAAAAAAAAAAAAAAAAAAAAAAAAAAAAAAAAAAAAAAAAAAAAAAAAAAAAAAAAAAAAAAAAAAAAAAAAAAAAAAAAAAAAOTtTb1Oi91JzktUtF5v6ETD9q6TdqkJR6rxL9fwNdGWt6TcWEHMe38Pe3eeqUmvexOoYiE1eElJdGmSyxdtoAIAAAAAAAAAAAAAAAAAAAAAAAAAAAAibQ2jTox3qkkuS4vyXEqWO7XVaktzDQab0st+b9FkiyWpbIutSpGKvJpLm2kvxOBtrtFBR3aElKTunJZqK5p8WV2vsPF1IuriaipxSu9978vJRWS9znrJWR148JazcqzlP/PqxE1NnsZnpc0lGdOcou8W0+abT/AjxqGaqDQ7eD7R1oZStUXXJ+6O3hO0dGeUm4P8Ai0/9ll7lLTPTllxStTKvpMJpq6aa5rMyPnOHxE6bvTlKPk/pxOzhO09SOVSKmua8L/RnK8V9NzKLaDmYPblCplv7r5Ty/HQ6SZzss8tPQAQAAAAAAAAAAAAAAAACvbf7Sxo3hStKfF/dj5830MO1e2u6XdU342vE192L5dWRezPZ1O1aur8YQf4Tl+hqTU3WbfUQdm7BrYt97iJSjF8X8cl/Cn8K/wAsXHZ2zaVCO7Sgo83xfnLVksEt2smlS7cY+25ST18cvyivzZU9463a+Mv2mbelo28t1fW5wpM9PH2xc8vLejxzNEqjNbqHTbOktSMlIhKobI1BtdJcahtjUISqGal1KibGZnvEJTMlUAlsk4XH1aXwTcVy1XsznqrzMZVG3Zf/ADoupLJRasN2uSyrx9Y6+sf7lmw9aM4qUHeMldNHzOnBI6OB2lVpfBNpfK817foccuH6bmf2v4K5svtVTnNUqrjGo+TX4q90WM4XGzy3LsABFAAAAAAAACPj8UqVOU5aRV/N8F7kgr/bWpagl81SKfom/oiybqVwtgYR4rEOdXNRe/Lq2/DHy+iL1OoorN2K92PShh5Tespv8Ekl+ZltTHtQlP4rZW4LOxrLz/RhLdSea7ccXB8ffI3JlT2Pjp1b78LJfe0u76GVbtLhaNZUZ4qlCq7fZynFPPS6eS9TMks3Gs8bhl05O3tbZMMQrSya0ktV06lF7QbGlh3HNNSvZ+VsvxL3Sx/NX6o9xuFpYiO7PPiuEk+aNY5XFjtXyeozS2XTaXYyau6MlJfLLJ++jKrjdnVKTtODi+qO0zlZ0i3MlIwFzW0blMzjMjmVy7EqMzNSuRFMy3+Rdok95655ef8AY20nYgKrn5ZfqyTCoWVE2EuZxtr7bcZ93TzazqNaxjyjzfN8DPbG0lRgrfFN7sej4z9PqcOnR3Y3m7uN5Rqcet+ZMv4ZtWPsfsTDyrwcZuCdTvNW7ytbcTeiZ9gPh2wcJXhQjiZK1KdVxXOLecX5cPM+udnNod9RTk7yj4ZdeUvVHmznt1wrqgA5ugAAAAAAAAcPtfhpVKKUFdqpHLzuvqdXG4qNKDnLRctW+CXU59TFyqJXju5X3b3d+rRrGe0tQtnYbuqcYXva7fK71se1MHBu9rP5o5P1tr6m85XaXb1LBUe8qXk5SUKdOPx1Kj+GEV/mRthD7UbdeFpxpU5KeKqqSpJpWVta1RLSMfxdkfNdpdiKVZOTq1O+lnOrJ72/N6ylF/Sx3sFRqOU62IlvV6rvJ8IR+7RhyivxeZltGbUGkp53TlCzlFc0m8/QmmdqXh5bX2XnQqSnSX3VepTt1pPOP9PuW3s9/rJSnaOOoulLTvKV5w83D4o+lyLhcY6cJSdTvFfdpxeUt7O6ldXVut8jk4zYMa6cqtnN5uSSi/JOP1uNfR1afbtjdoKWIhv4etCtDnGSduj4p9GdOVSnUW7UimuUlde5+csPs6WHsob0XF3jVoyVOvG7z3paVF0e7osi0bG7e42k1Cqo4yKtfdXc4lLm6csp+lr8yabmT6TtLsbSnnRe4+Tzj+qKltPs7Xo3coO3zLNe60LB2d7bYTEvdo1t2pxoVPBUT5br181ctVPGp5TX6ewlsXtXyBpo8ufUdo9nMPXV0t1/ND6rQqO1OyFandwXeR5x19Ym5mmldTMakrZ8lf10RnOm4uzVjnbTxXdxUt2TTnm4q9lFatLPU6dTNTKCdiTSfBavIgYTFxqRThJSXNEqF7Sa1UHbzeVyylQcTedV78fCvDFcorj65slYTZsqs4UYZ77Vv5eNzbhqLUVv52yj81+S5n0PsdsB0U6tVfaTWS+WPLzYzymMc8ceqt+2tmwp7PqUkvDCi2v5o+JS90c7sBUfjXOEX6p/3N/bnaiVP9ng7zq23v4ad7tvztb3N3YrBOFNzf37Jfyx4+9/Y4T8ba7fuWQAHNsAAAAAACPi6+6stX/lwI+0ZqVo2Ts0/VaEQA6yaYrVjMVClCVSpJRhBOUpPRJHzGNSpi8Q8ZiFZK8cNSelOl+8af356voStubS/wD0ayUJXwdCXDSvWi9esIv3ZhVx8IT3J3jdZSlZRb+VPnoGLWzF1nGL3VvS4Ryu+btxSNGF2ipU3UnFw3XaSlzSV0uL1tobsRhqdRLfSa1UtGusZLNHDi3Ust5ypwbs395/M+i0QS1nSi5ydSSte+7Hkm7+71bPMVimpKnBNykrtrSEXlvPr0JaRAq4ubnKNGCk4rxSlkr/ACJ/UMocafc1UpuShrvWbU5y1dRo2dyq281TtGN91vVyXGK+75rM9qVVXT3rxVN3qU7q7fBb17WMMXjYSjeE6kKkclBJptvROLya6kFcxPZ/vZ/ZucKrd92pdpvmp6rz8R2NndstrbMahiFKrSWW7WvJW5QrrNet/Is2xtnNPvqudSUUrPSCtmorhc6s6akmpJNPVNXT80x0typ3Zj/VDBYlqMpvDVXluVWlFvlGovC/Wz6F/o47S+a5r8z4TtzsVhZxlOL7hpNtxzh6wf0sXj/SnYOIwmEf7TOTdSSnCk27U4Wskk/hctWuGXUa+2pV7x2zMPiF44pv5llJepVcb2CnvLuqsd3P4075+WpZUSqOKeks+pNWeGu18vk+1OyNSi25U5Qf7ynnF9Xl+aNOChKLe9OM01bSz/M+1kLE7JoVPjo05Pm4q/uJnpLgoWwsXhaL7yrCpUqLRWhux8vEdHHdsqs/DQpqDeW83vS9IrK/uWL/AKawn7iPvL9SbhNnUaX+3ThHqoq/vqLlL3pMbFR2J2YqVJd5id5Ju73n45vryRdoQUUklZJWSXBLgZAzbtqTQACKAAAAAMKtRRV2cmpNt3fEmbS0XmQDeMZyenF7YYLEV8LOnhZKM5OKd3u71O/2kIzs92TWSZN2vtBUKUqjV7LJLVvgilYDtHL43Nxk7XWck29Xu8r5XaWh1xw6mLdIVGtCi40KlOWHkkoxpVFuppaKnP4Z/wBLZMqU1JWkk1yauW7BVIYyi1XpQnB5ZpShJPikzjY/sZKN3gqzh/w1bzp+UJ/HT/FLkZs12qaU3FRinKjRuot/aZtr/wAceXX2N0IJKyMK+GnhbRxNOVFt2U5eKnJv5ay8N23pLdfQ2kYu/aHtWNR07U73bzs7S3eKi3ozlVHFbrpxnTcV45S3o2jHLda+83wO7XrKKvLQ04pxlTejTWd09PJZgQsNU3IJLDy7uSd81Keb1lHjdEzYGzvtJT3XGksoQldttffV/hXQ82Fh23u3k42Tzu1H+GLeZY4q2hZFZA8JGz8A8RPcV1BWdSS4LhBPm/wRVb+z+yv2iaq1F9jTleCelSpF/G+cIvTm10LqaqNNRSjFJKKSSWiS0SNqMtvTyckldnt7Zsg1628+hZNjvYOpvQi+n5G4i7Ng1Tjfjn7ko5Xy6QABAAAAAAAAAAAGNSmpKz0OdXwUo5x8S5cf7nTBZdJYrWNwcasd2V8nk1k0/IreK7KuUlFpOLlfeVlbnJr5rccz6HXw0Z6rPmtTn1sLOP8AEua19V+h1x5bOzFxRKcI0oJRVoxSSS/BEB1ZX3ru/T8ifXpKate2d7rn1RArYaUb8vmX524Hz/m/q9rj4n09Xx+j35bY46MrwqKMla0lk8n80GcLG9i6E05YKp3D+RLfo360m04f0tEPD7OqU3Rap026W8t+m7SqOUbOVaUkt1O+814m5Jcjp4LF1HUlF7vgS3pQ3kozdmqSb+JpZt5arLU5YfMyx/LvP9ay4McvHZSttbLxNBp4ilaCvepC9Si1zckt6Dy+8kl8xqwc3K1ordl8Nnfzd9Gup9RpY5rKS3vz/RnO2j2Pw9RudHew1R5uVGyjJ/8AJSfgl52T6nv4ubHkm8Xk5OG4XureHoKEVGKyNljzG4HF4b/fpd7Bf97Dpysuc6Pxx/p3kaKOMpzjvwkpR0vHPPTdsuN8rHZz0l0aMpyUIK8pZLkucn0RddnYGNGChHzb4yk9ZMh9n9md1HemvtJpX/hXCmvr1Osg1I9SM0jxI04qtbJepFa8TWvktEY4HDb8rcFm/LkaqcHOSjH/ADqWDCYdQjZer5suV1CTbckegHF0AAAAAAAAAAAAAAAAAABHr4SMs9HzWvrz9SDWw048N5c46+sf0OsCy6SxXJ4aEs1k+a+qIdTBuOiur38K4vVtFnr4SEs2rP5lk/7+pCq4OcdPEumT9uJy5Pj8fJ5mq3jy54eHLwNH7z9P1Jxipe64aP1RkdOHinFj0xjkzud3S5CeyMP3vfdxT7395uR3vO/PqTQdWHqM0jGJm3ZXYGNerurrwOck5OyzbMqk3OWWbeSR2tnYFU1d5yer5dEW3phJtngMGqa/ier+iJQBxdAAAAAAAAAAAAAAAAAAAAAAAAAAAaq2HjP4kn14ryZCq7PkvglfpLX0kvqjpAstiacOd45STj56ej0PTtNX1IlXZ0H8LcP5dPZ5GpknSgpmipJ1JbsM/wDNWTlseL+Oc5LldJfgifQoRgrQSS6fUvVE6UfA4FU83nLn9ETADFu2wAEAAAAAAAAAAAAAAAAAAAAAAAAAAAAAAAAAAAAAAAAAAAAAAAAAAAAAAAAAAAAAAAAAAAAA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841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Text Box 2241"/>
          <p:cNvSpPr txBox="1">
            <a:spLocks noChangeArrowheads="1"/>
          </p:cNvSpPr>
          <p:nvPr/>
        </p:nvSpPr>
        <p:spPr bwMode="auto">
          <a:xfrm>
            <a:off x="1640632" y="20350"/>
            <a:ext cx="871296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de mesura de la qualitat de l’aire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2" y="986881"/>
            <a:ext cx="1904762" cy="7142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61312" y="6197205"/>
            <a:ext cx="16562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000" b="0" i="0" dirty="0">
                <a:latin typeface="Calibri" panose="020F0502020204030204" pitchFamily="34" charset="0"/>
                <a:cs typeface="Calibri" panose="020F0502020204030204" pitchFamily="34" charset="0"/>
              </a:rPr>
              <a:t>https://aqp.eo.esa.int/map/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4" y="1942937"/>
            <a:ext cx="4337882" cy="3142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2" y="1484294"/>
            <a:ext cx="5134488" cy="36008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4488" y="5369158"/>
            <a:ext cx="91853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000" b="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La LP5 Air </a:t>
            </a:r>
            <a:r>
              <a:rPr lang="ca-ES" sz="1000" b="0" i="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Quality</a:t>
            </a:r>
            <a:r>
              <a:rPr lang="ca-ES" sz="1000" b="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a-ES" sz="1000" b="0" i="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Station</a:t>
            </a:r>
            <a:r>
              <a:rPr lang="ca-ES" sz="1000" b="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 és un petit ordinador (</a:t>
            </a:r>
            <a:r>
              <a:rPr lang="ca-ES" sz="1000" b="0" i="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Raspberry</a:t>
            </a:r>
            <a:r>
              <a:rPr lang="ca-ES" sz="1000" b="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 Pi + Arduino) equipat amb sensors per mesurar paràmetres de l'aire ambient. Mesura temperatura, humitat, gasos diòxid de nitrogen NO2, monòxid de carboni CO, diòxid de carboni CO2 i material </a:t>
            </a:r>
            <a:r>
              <a:rPr lang="ca-ES" sz="1000" b="0" i="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particulat</a:t>
            </a:r>
            <a:r>
              <a:rPr lang="ca-ES" sz="1000" b="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 PM2.5 i PM10. Envia les dades per xarxa un mapa centralitzat on es contrasten dades amb les mesures que realitza </a:t>
            </a:r>
            <a:r>
              <a:rPr lang="ca-ES" sz="1000" b="0" i="0" dirty="0">
                <a:solidFill>
                  <a:schemeClr val="tx1"/>
                </a:solidFill>
                <a:latin typeface="Arial" panose="020B0604020202020204" pitchFamily="34" charset="0"/>
              </a:rPr>
              <a:t>el satèl·lit </a:t>
            </a:r>
            <a:r>
              <a:rPr lang="ca-ES" sz="1000" b="0" i="0" dirty="0" smtClean="0">
                <a:solidFill>
                  <a:schemeClr val="tx1"/>
                </a:solidFill>
                <a:latin typeface="Arial" panose="020B0604020202020204" pitchFamily="34" charset="0"/>
              </a:rPr>
              <a:t>Sentinel-5P del programes Copèrnic. </a:t>
            </a:r>
            <a:endParaRPr lang="ca-ES" sz="1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85248" y="6443426"/>
            <a:ext cx="2448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000" b="0" i="0" dirty="0">
                <a:latin typeface="Calibri" panose="020F0502020204030204" pitchFamily="34" charset="0"/>
                <a:cs typeface="Calibri" panose="020F0502020204030204" pitchFamily="34" charset="0"/>
              </a:rPr>
              <a:t>https://ca.wikipedia.org/wiki/Sentinel-5P</a:t>
            </a:r>
          </a:p>
        </p:txBody>
      </p:sp>
    </p:spTree>
    <p:extLst>
      <p:ext uri="{BB962C8B-B14F-4D97-AF65-F5344CB8AC3E}">
        <p14:creationId xmlns:p14="http://schemas.microsoft.com/office/powerpoint/2010/main" val="34513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8504" y="909579"/>
            <a:ext cx="928903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Home Appliances: Washing machines, microwave appliances, security systems, dishwashers, DVD, HV and AC systems, etc.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Automobile: Airbag systems, GPS, anti-locking brake system, fuel injection controller devices, etc.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Office Automation: Copy Machine, Fax, modem, smart phone system, printer, and scanners.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Entertainment: Video games, mp3, mind storm, smart toy, etc.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Security: Building security system, face recognition, airport security system, eye recognition system, alarm system, finger recognition systems, etc.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Industrial Automation: Voltage, temperature, current, and hazard detecting systems, data collection systems, assembly line, monitoring systems on pressure.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Aerospace: Flight attitude controllers, space robotics, automatic landing systems, navigational systems, space explorer, etc.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Medical: Medical diagnostic devices: ECG, EMG, MRI, EEG, CT scanner, BP Monitor, Glucose monitor.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Banking and Finance: Share market, cash register, smart vendor machine, ATM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Telecommunication: Cellular phone, web camera, hub, router, IP Phone</a:t>
            </a:r>
          </a:p>
          <a:p>
            <a:pPr algn="l"/>
            <a:endParaRPr lang="en-GB" sz="1400" b="0" i="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b="0" i="0" dirty="0" smtClean="0"/>
              <a:t>Personal: Data organizer, iPhone, PDA, palmtop.</a:t>
            </a:r>
            <a:endParaRPr lang="en-GB" sz="1200" b="0" i="0" dirty="0"/>
          </a:p>
        </p:txBody>
      </p:sp>
      <p:sp>
        <p:nvSpPr>
          <p:cNvPr id="4" name="Text Box 2241"/>
          <p:cNvSpPr txBox="1">
            <a:spLocks noChangeArrowheads="1"/>
          </p:cNvSpPr>
          <p:nvPr/>
        </p:nvSpPr>
        <p:spPr bwMode="auto">
          <a:xfrm>
            <a:off x="1856656" y="116632"/>
            <a:ext cx="714119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I encara més i més aplicacions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480" y="6394401"/>
            <a:ext cx="5354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000" b="0" i="0" dirty="0">
                <a:solidFill>
                  <a:schemeClr val="accent4"/>
                </a:solidFill>
              </a:rPr>
              <a:t>http://www.edgefx.in/best-steps-to-design-a-simple-remote-control-robots-for-beginners/       http://www.edgefx.in/applications-of-short-range-technologies-using-zigbee-technology/</a:t>
            </a:r>
          </a:p>
        </p:txBody>
      </p:sp>
    </p:spTree>
    <p:extLst>
      <p:ext uri="{BB962C8B-B14F-4D97-AF65-F5344CB8AC3E}">
        <p14:creationId xmlns:p14="http://schemas.microsoft.com/office/powerpoint/2010/main" val="209363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41"/>
          <p:cNvSpPr txBox="1">
            <a:spLocks noChangeArrowheads="1"/>
          </p:cNvSpPr>
          <p:nvPr/>
        </p:nvSpPr>
        <p:spPr bwMode="auto">
          <a:xfrm>
            <a:off x="1568624" y="127677"/>
            <a:ext cx="828092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Semiconductors a la UPC, </a:t>
            </a:r>
            <a:r>
              <a:rPr lang="ca-ES" sz="3200" i="0" dirty="0">
                <a:latin typeface="Calibri" panose="020F0502020204030204" pitchFamily="34" charset="0"/>
                <a:cs typeface="Calibri" panose="020F0502020204030204" pitchFamily="34" charset="0"/>
              </a:rPr>
              <a:t>al cor de la tecnologia 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326704"/>
            <a:ext cx="9548019" cy="44108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0952" y="6381328"/>
            <a:ext cx="4953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-ES" sz="1000" b="0" i="0" dirty="0">
                <a:latin typeface="Calibri" panose="020F0502020204030204" pitchFamily="34" charset="0"/>
                <a:cs typeface="Calibri" panose="020F0502020204030204" pitchFamily="34" charset="0"/>
              </a:rPr>
              <a:t>https://www.upc.edu/en/press-room/news/semiconductors-at-the-heart-of-technology</a:t>
            </a:r>
          </a:p>
        </p:txBody>
      </p:sp>
    </p:spTree>
    <p:extLst>
      <p:ext uri="{BB962C8B-B14F-4D97-AF65-F5344CB8AC3E}">
        <p14:creationId xmlns:p14="http://schemas.microsoft.com/office/powerpoint/2010/main" val="231562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876509" cy="57606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1034" y="6525344"/>
            <a:ext cx="92170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000" b="0" i="0" dirty="0"/>
              <a:t>https://commission.europa.eu/strategy-and-policy/priorities-2019-2024/europe-fit-digital-age_en</a:t>
            </a:r>
          </a:p>
        </p:txBody>
      </p:sp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2288704" y="44624"/>
            <a:ext cx="714119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Els xips, tema estratègic a la UE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41"/>
          <p:cNvSpPr txBox="1">
            <a:spLocks noChangeArrowheads="1"/>
          </p:cNvSpPr>
          <p:nvPr/>
        </p:nvSpPr>
        <p:spPr bwMode="auto">
          <a:xfrm>
            <a:off x="1640632" y="116632"/>
            <a:ext cx="714119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I com continuarà ? 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241"/>
          <p:cNvSpPr txBox="1">
            <a:spLocks noChangeArrowheads="1"/>
          </p:cNvSpPr>
          <p:nvPr/>
        </p:nvSpPr>
        <p:spPr bwMode="auto">
          <a:xfrm>
            <a:off x="2504728" y="1196752"/>
            <a:ext cx="6048672" cy="20621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Intel·ligència artificial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a-ES" sz="3200" i="0" dirty="0">
                <a:latin typeface="Calibri" panose="020F0502020204030204" pitchFamily="34" charset="0"/>
                <a:cs typeface="Calibri" panose="020F0502020204030204" pitchFamily="34" charset="0"/>
              </a:rPr>
              <a:t>Computació quàntica, etc.</a:t>
            </a:r>
          </a:p>
          <a:p>
            <a:pPr marL="457200" indent="-457200" algn="l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241"/>
          <p:cNvSpPr txBox="1">
            <a:spLocks noChangeArrowheads="1"/>
          </p:cNvSpPr>
          <p:nvPr/>
        </p:nvSpPr>
        <p:spPr bwMode="auto">
          <a:xfrm>
            <a:off x="560512" y="3150843"/>
            <a:ext cx="8657702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I COM CONTINUARÀ AFECTANT LA TECNLOGIA ELECTRÒNICA A LA HUMANITAT I AL PLANETA?</a:t>
            </a:r>
          </a:p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Quina és la petjada del carboni d’aquesta indústria?  I la petjada hídrica? </a:t>
            </a:r>
          </a:p>
        </p:txBody>
      </p:sp>
    </p:spTree>
    <p:extLst>
      <p:ext uri="{BB962C8B-B14F-4D97-AF65-F5344CB8AC3E}">
        <p14:creationId xmlns:p14="http://schemas.microsoft.com/office/powerpoint/2010/main" val="48357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241"/>
          <p:cNvSpPr txBox="1">
            <a:spLocks noChangeArrowheads="1"/>
          </p:cNvSpPr>
          <p:nvPr/>
        </p:nvSpPr>
        <p:spPr bwMode="auto">
          <a:xfrm>
            <a:off x="2216696" y="188640"/>
            <a:ext cx="7282984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Abans de les vàlvules: Telèfon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8944" y="6453336"/>
            <a:ext cx="4953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200" b="0" i="0" dirty="0" smtClean="0"/>
              <a:t>Ref. https</a:t>
            </a:r>
            <a:r>
              <a:rPr lang="en-GB" sz="1200" b="0" i="0" dirty="0"/>
              <a:t>://</a:t>
            </a:r>
            <a:r>
              <a:rPr lang="en-GB" sz="1200" b="0" i="0" dirty="0" smtClean="0"/>
              <a:t>www.timetoast.com/timelines/history-of-phone</a:t>
            </a:r>
            <a:endParaRPr lang="ca-ES" sz="1200" b="0" i="0" dirty="0"/>
          </a:p>
        </p:txBody>
      </p:sp>
      <p:sp>
        <p:nvSpPr>
          <p:cNvPr id="14" name="Rectangle 13"/>
          <p:cNvSpPr/>
          <p:nvPr/>
        </p:nvSpPr>
        <p:spPr>
          <a:xfrm>
            <a:off x="222310" y="5769923"/>
            <a:ext cx="96272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b="0" i="0" dirty="0" smtClean="0"/>
              <a:t>Circuits elèctrics </a:t>
            </a:r>
            <a:r>
              <a:rPr lang="ca-ES" b="0" i="0" dirty="0"/>
              <a:t>amb micròfons i </a:t>
            </a:r>
            <a:r>
              <a:rPr lang="ca-ES" b="0" i="0" dirty="0" smtClean="0"/>
              <a:t>altaveus amb commutació manual</a:t>
            </a:r>
            <a:endParaRPr lang="ca-ES" b="0" i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46" y="1177702"/>
            <a:ext cx="2016882" cy="18883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464" y="4745675"/>
            <a:ext cx="28803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600" b="0" i="0" dirty="0" smtClean="0"/>
              <a:t>El 1876 A. Graham Bell patenta el telèfon</a:t>
            </a:r>
          </a:p>
          <a:p>
            <a:pPr algn="l"/>
            <a:r>
              <a:rPr lang="ca-ES" sz="1200" b="0" i="0" dirty="0" smtClean="0"/>
              <a:t>Conversa entre NY i Chicago el 1890. </a:t>
            </a:r>
            <a:r>
              <a:rPr lang="ca-ES" sz="800" b="0" i="0" dirty="0"/>
              <a:t>(https://</a:t>
            </a:r>
            <a:r>
              <a:rPr lang="ca-ES" sz="800" b="0" i="0" dirty="0" smtClean="0"/>
              <a:t>en.wikipedia.org/wiki/Alexander_Graham_Bell)</a:t>
            </a:r>
            <a:endParaRPr lang="ca-ES" sz="800" b="0" i="0" dirty="0"/>
          </a:p>
        </p:txBody>
      </p:sp>
      <p:sp>
        <p:nvSpPr>
          <p:cNvPr id="6" name="Rectangle 5"/>
          <p:cNvSpPr/>
          <p:nvPr/>
        </p:nvSpPr>
        <p:spPr>
          <a:xfrm>
            <a:off x="4146746" y="3057011"/>
            <a:ext cx="21987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400" b="0" i="0" dirty="0" smtClean="0"/>
              <a:t>Model 1930</a:t>
            </a:r>
            <a:endParaRPr lang="ca-E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/>
          <a:stretch/>
        </p:blipFill>
        <p:spPr>
          <a:xfrm>
            <a:off x="222310" y="1317230"/>
            <a:ext cx="2858482" cy="3428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32" y="3344392"/>
            <a:ext cx="3627385" cy="2359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35" y="995163"/>
            <a:ext cx="2671293" cy="46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4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4" y="1538173"/>
            <a:ext cx="3009581" cy="4035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0" y="1538173"/>
            <a:ext cx="5778640" cy="39635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4928" y="6253984"/>
            <a:ext cx="3441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Ref. https://</a:t>
            </a:r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en.wikipedia.org/wiki/Vacuum_tube</a:t>
            </a:r>
            <a:endParaRPr lang="ca-ES" sz="1200" b="0" i="0" dirty="0"/>
          </a:p>
        </p:txBody>
      </p:sp>
      <p:sp>
        <p:nvSpPr>
          <p:cNvPr id="8" name="Text Box 2242"/>
          <p:cNvSpPr txBox="1">
            <a:spLocks noChangeArrowheads="1"/>
          </p:cNvSpPr>
          <p:nvPr/>
        </p:nvSpPr>
        <p:spPr bwMode="auto">
          <a:xfrm>
            <a:off x="4016896" y="5438471"/>
            <a:ext cx="17811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i="0" dirty="0">
                <a:solidFill>
                  <a:srgbClr val="7030A0"/>
                </a:solidFill>
              </a:rPr>
              <a:t>1918</a:t>
            </a:r>
            <a:endParaRPr lang="en-GB" sz="4400" b="1" i="0" dirty="0">
              <a:solidFill>
                <a:srgbClr val="7030A0"/>
              </a:solidFill>
            </a:endParaRPr>
          </a:p>
        </p:txBody>
      </p:sp>
      <p:sp>
        <p:nvSpPr>
          <p:cNvPr id="9" name="Text Box 2242"/>
          <p:cNvSpPr txBox="1">
            <a:spLocks noChangeArrowheads="1"/>
          </p:cNvSpPr>
          <p:nvPr/>
        </p:nvSpPr>
        <p:spPr bwMode="auto">
          <a:xfrm>
            <a:off x="8286492" y="5470080"/>
            <a:ext cx="17811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600" i="0" dirty="0" smtClean="0">
                <a:solidFill>
                  <a:srgbClr val="7030A0"/>
                </a:solidFill>
              </a:rPr>
              <a:t>1960</a:t>
            </a:r>
            <a:endParaRPr lang="en-GB" sz="4400" b="1" i="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635" y="5470080"/>
            <a:ext cx="3041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0" i="0" dirty="0"/>
              <a:t>Lee de </a:t>
            </a:r>
            <a:r>
              <a:rPr lang="ca-ES" b="0" i="0" dirty="0" smtClean="0"/>
              <a:t>Forest, 1906</a:t>
            </a:r>
            <a:endParaRPr lang="ca-ES" b="0" i="0" dirty="0"/>
          </a:p>
        </p:txBody>
      </p:sp>
      <p:sp>
        <p:nvSpPr>
          <p:cNvPr id="11" name="Rectangle 10"/>
          <p:cNvSpPr/>
          <p:nvPr/>
        </p:nvSpPr>
        <p:spPr>
          <a:xfrm>
            <a:off x="1022935" y="5885578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0" dirty="0" err="1"/>
              <a:t>vacuum</a:t>
            </a:r>
            <a:r>
              <a:rPr lang="ca-ES" b="0" dirty="0"/>
              <a:t> </a:t>
            </a:r>
            <a:r>
              <a:rPr lang="ca-ES" b="0" dirty="0" err="1"/>
              <a:t>tube</a:t>
            </a:r>
            <a:endParaRPr lang="ca-ES" b="0" dirty="0"/>
          </a:p>
        </p:txBody>
      </p:sp>
      <p:sp>
        <p:nvSpPr>
          <p:cNvPr id="12" name="Text Box 2241"/>
          <p:cNvSpPr txBox="1">
            <a:spLocks noChangeArrowheads="1"/>
          </p:cNvSpPr>
          <p:nvPr/>
        </p:nvSpPr>
        <p:spPr bwMode="auto">
          <a:xfrm>
            <a:off x="3872880" y="222130"/>
            <a:ext cx="6346880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 100 anys: la vàlvula de buit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08724" y="6545676"/>
            <a:ext cx="40341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Ref. https://ca.wikipedia.org/wiki/Tub_termoi%C3%B2nic</a:t>
            </a:r>
            <a:endParaRPr lang="ca-ES" sz="1200" b="0" i="0" dirty="0"/>
          </a:p>
        </p:txBody>
      </p:sp>
    </p:spTree>
    <p:extLst>
      <p:ext uri="{BB962C8B-B14F-4D97-AF65-F5344CB8AC3E}">
        <p14:creationId xmlns:p14="http://schemas.microsoft.com/office/powerpoint/2010/main" val="210446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41"/>
          <p:cNvSpPr txBox="1">
            <a:spLocks noChangeArrowheads="1"/>
          </p:cNvSpPr>
          <p:nvPr/>
        </p:nvSpPr>
        <p:spPr bwMode="auto">
          <a:xfrm>
            <a:off x="2489577" y="191691"/>
            <a:ext cx="606107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 100 anys, la radio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8566" cy="296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" y="3322967"/>
            <a:ext cx="4061906" cy="26158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34036"/>
            <a:ext cx="50802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Ref. https://hancockhistoricalmuseum.org/i-love-the-1920s/1920s-radio/ </a:t>
            </a:r>
            <a:endParaRPr lang="ca-ES" sz="1200" b="0" i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264" y="0"/>
            <a:ext cx="2269818" cy="2160240"/>
          </a:xfrm>
          <a:prstGeom prst="rect">
            <a:avLst/>
          </a:prstGeom>
        </p:spPr>
      </p:pic>
      <p:pic>
        <p:nvPicPr>
          <p:cNvPr id="1026" name="Picture 2" descr="C:\Users\franc\AppData\Local\Temp\SNAGHTML9f007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0" y="2243448"/>
            <a:ext cx="5623535" cy="391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89515" y="6156970"/>
            <a:ext cx="3316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Ref. https</a:t>
            </a:r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://www.radiocoleccion.es/esquemas/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0118" y="1181619"/>
            <a:ext cx="4429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0" i="0" dirty="0" smtClean="0"/>
              <a:t>Esquemes de circuits electrònics a vàlvules</a:t>
            </a:r>
            <a:endParaRPr lang="ca-ES" b="0" i="0" dirty="0"/>
          </a:p>
        </p:txBody>
      </p:sp>
    </p:spTree>
    <p:extLst>
      <p:ext uri="{BB962C8B-B14F-4D97-AF65-F5344CB8AC3E}">
        <p14:creationId xmlns:p14="http://schemas.microsoft.com/office/powerpoint/2010/main" val="11371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41"/>
          <p:cNvSpPr txBox="1">
            <a:spLocks noChangeArrowheads="1"/>
          </p:cNvSpPr>
          <p:nvPr/>
        </p:nvSpPr>
        <p:spPr bwMode="auto">
          <a:xfrm>
            <a:off x="1496616" y="116632"/>
            <a:ext cx="878497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L’electrònica amb vàlvules de buit fins als anys 60</a:t>
            </a:r>
            <a:endParaRPr lang="ca-ES" sz="3200" i="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33" y="975380"/>
            <a:ext cx="3048620" cy="253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975380"/>
            <a:ext cx="1574917" cy="2537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01825" y="6309320"/>
            <a:ext cx="31790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Ref. https://vintagevoltageengineering.com</a:t>
            </a:r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//</a:t>
            </a:r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41032" y="1124744"/>
            <a:ext cx="4608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Avui en dia encara s’usen tubs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de buit </a:t>
            </a: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en aplicacions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que requereixen molta potència a alta freqüència </a:t>
            </a: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magnetrons, </a:t>
            </a: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tríodes, tètrodes,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klystrons, thyratrons, klystrodes, tubs de raig x): </a:t>
            </a:r>
            <a:endParaRPr lang="ca-ES" sz="1600" b="0" i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ca-ES" sz="16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Forns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de microones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Radars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Transmissors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radio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Transmissors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de TV </a:t>
            </a:r>
            <a:endParaRPr lang="ca-ES" sz="1600" b="0" i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Enllaços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de satèl·lit </a:t>
            </a:r>
            <a:endParaRPr lang="ca-ES" sz="1600" b="0" i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Escalfadors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i </a:t>
            </a: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equips de soldadura a RF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Equips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mèdics d’imatges amb raig x i </a:t>
            </a: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ressonància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magnètica (MRI) </a:t>
            </a:r>
            <a:endParaRPr lang="ca-ES" sz="1600" b="0" i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Generadors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de RF a la recerca en fusió nuclear i acceleradors de partícules  </a:t>
            </a:r>
            <a:endParaRPr lang="ca-ES" sz="1600" b="0" i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endParaRPr lang="ca-ES" sz="16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 més a més </a:t>
            </a:r>
            <a:r>
              <a:rPr lang="ca-ES" sz="180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d’amplificadors </a:t>
            </a:r>
            <a:r>
              <a:rPr lang="ca-ES" sz="1800" i="0" dirty="0">
                <a:solidFill>
                  <a:srgbClr val="000000"/>
                </a:solidFill>
                <a:latin typeface="Arial" panose="020B0604020202020204" pitchFamily="34" charset="0"/>
              </a:rPr>
              <a:t>d’àudio </a:t>
            </a:r>
            <a:r>
              <a:rPr lang="ca-ES" sz="1600" b="0" i="0" dirty="0">
                <a:solidFill>
                  <a:srgbClr val="000000"/>
                </a:solidFill>
                <a:latin typeface="Arial" panose="020B0604020202020204" pitchFamily="34" charset="0"/>
              </a:rPr>
              <a:t>per afeccionats </a:t>
            </a:r>
            <a:r>
              <a:rPr lang="ca-ES" sz="16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 professionals</a:t>
            </a:r>
            <a:endParaRPr lang="ca-ES" sz="16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0" y="4149080"/>
            <a:ext cx="2652473" cy="230362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3008784" y="5254104"/>
            <a:ext cx="2232248" cy="5040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dist="107763" dir="2700000" algn="ctr" rotWithShape="0">
              <a:schemeClr val="bg2"/>
            </a:outerShdw>
          </a:effectLst>
        </p:spPr>
      </p:cxnSp>
      <p:sp>
        <p:nvSpPr>
          <p:cNvPr id="14" name="Rectangle 13"/>
          <p:cNvSpPr/>
          <p:nvPr/>
        </p:nvSpPr>
        <p:spPr>
          <a:xfrm>
            <a:off x="128464" y="6466672"/>
            <a:ext cx="38884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0" i="0" dirty="0" err="1">
                <a:solidFill>
                  <a:schemeClr val="tx2"/>
                </a:solidFill>
              </a:rPr>
              <a:t>Willsenton</a:t>
            </a:r>
            <a:r>
              <a:rPr lang="es-ES" sz="1100" b="0" i="0" dirty="0">
                <a:solidFill>
                  <a:schemeClr val="tx2"/>
                </a:solidFill>
              </a:rPr>
              <a:t> R8 KT88/EL34 x4 </a:t>
            </a:r>
            <a:r>
              <a:rPr lang="es-ES" sz="1100" b="0" i="0" dirty="0" err="1">
                <a:solidFill>
                  <a:schemeClr val="tx2"/>
                </a:solidFill>
              </a:rPr>
              <a:t>Tube</a:t>
            </a:r>
            <a:r>
              <a:rPr lang="es-ES" sz="1100" b="0" i="0" dirty="0">
                <a:solidFill>
                  <a:schemeClr val="tx2"/>
                </a:solidFill>
              </a:rPr>
              <a:t> </a:t>
            </a:r>
            <a:r>
              <a:rPr lang="es-ES" sz="1100" b="0" i="0" dirty="0" err="1" smtClean="0">
                <a:solidFill>
                  <a:schemeClr val="tx2"/>
                </a:solidFill>
              </a:rPr>
              <a:t>Amplifier</a:t>
            </a:r>
            <a:r>
              <a:rPr lang="es-ES" sz="1100" b="0" i="0" dirty="0" smtClean="0">
                <a:solidFill>
                  <a:schemeClr val="tx2"/>
                </a:solidFill>
              </a:rPr>
              <a:t> (Amazon), 14 </a:t>
            </a:r>
            <a:endParaRPr lang="es-ES" sz="1100" b="0" i="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91" y="5706428"/>
            <a:ext cx="1460128" cy="6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0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41"/>
          <p:cNvSpPr txBox="1">
            <a:spLocks noChangeArrowheads="1"/>
          </p:cNvSpPr>
          <p:nvPr/>
        </p:nvSpPr>
        <p:spPr bwMode="auto">
          <a:xfrm>
            <a:off x="1640632" y="116632"/>
            <a:ext cx="820891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ca-ES" sz="3200" i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 gran invent del segle XX: el </a:t>
            </a:r>
            <a:r>
              <a:rPr lang="ca-ES" sz="3200" i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transistor</a:t>
            </a:r>
            <a:endParaRPr lang="ca-ES" sz="3200" i="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50" y="1147318"/>
            <a:ext cx="5692868" cy="4536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6" y="2616159"/>
            <a:ext cx="3557535" cy="2371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4" y="835658"/>
            <a:ext cx="3764379" cy="1584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17" y="1632627"/>
            <a:ext cx="765250" cy="867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25868" y="5741647"/>
            <a:ext cx="59225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0" i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Els</a:t>
            </a:r>
            <a:r>
              <a:rPr lang="en-GB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inventors del transistor: John </a:t>
            </a:r>
            <a:r>
              <a:rPr lang="en-GB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Bardeen, William </a:t>
            </a:r>
            <a:r>
              <a:rPr lang="en-GB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Shockley I Walter Brattain, 1948</a:t>
            </a:r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9184" y="6459743"/>
            <a:ext cx="2772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latin typeface="Arial" panose="020B0604020202020204" pitchFamily="34" charset="0"/>
              </a:rPr>
              <a:t>https://en.wikipedia.org/wiki/Transistor</a:t>
            </a:r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5364" y="6439153"/>
            <a:ext cx="3934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Uns anys després es va inventar el transistor MOSFET</a:t>
            </a:r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36" y="2361867"/>
            <a:ext cx="11792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0" i="0" dirty="0" smtClean="0">
                <a:solidFill>
                  <a:srgbClr val="000000"/>
                </a:solidFill>
                <a:latin typeface="Arial" panose="020B0604020202020204" pitchFamily="34" charset="0"/>
              </a:rPr>
              <a:t>Transistor BJT</a:t>
            </a:r>
            <a:endParaRPr lang="ca-ES" sz="1200" b="0" i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" y="5184174"/>
            <a:ext cx="3871747" cy="11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rsmult">
  <a:themeElements>
    <a:clrScheme name="Barsmult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9FF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FFFF"/>
      </a:accent5>
      <a:accent6>
        <a:srgbClr val="B9B9E7"/>
      </a:accent6>
      <a:hlink>
        <a:srgbClr val="CCECFF"/>
      </a:hlink>
      <a:folHlink>
        <a:srgbClr val="DDDDDD"/>
      </a:folHlink>
    </a:clrScheme>
    <a:fontScheme name="Barsmult">
      <a:majorFont>
        <a:latin typeface="Swis721 B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1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1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" charset="0"/>
          </a:defRPr>
        </a:defPPr>
      </a:lstStyle>
    </a:lnDef>
    <a:txDef>
      <a:spPr>
        <a:solidFill>
          <a:srgbClr val="F5FFC5"/>
        </a:solidFill>
        <a:ln w="19050" cmpd="thickThin">
          <a:solidFill>
            <a:srgbClr val="0000FF"/>
          </a:solidFill>
        </a:ln>
        <a:effectLst/>
      </a:spPr>
      <a:bodyPr wrap="square" rtlCol="0">
        <a:spAutoFit/>
      </a:bodyPr>
      <a:lstStyle>
        <a:defPPr>
          <a:defRPr sz="1600"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Barsmult 1">
        <a:dk1>
          <a:srgbClr val="000000"/>
        </a:dk1>
        <a:lt1>
          <a:srgbClr val="FFFFFF"/>
        </a:lt1>
        <a:dk2>
          <a:srgbClr val="008080"/>
        </a:dk2>
        <a:lt2>
          <a:srgbClr val="FFFFFF"/>
        </a:lt2>
        <a:accent1>
          <a:srgbClr val="FF0033"/>
        </a:accent1>
        <a:accent2>
          <a:srgbClr val="3333FF"/>
        </a:accent2>
        <a:accent3>
          <a:srgbClr val="AAC0C0"/>
        </a:accent3>
        <a:accent4>
          <a:srgbClr val="DADADA"/>
        </a:accent4>
        <a:accent5>
          <a:srgbClr val="FFAAAD"/>
        </a:accent5>
        <a:accent6>
          <a:srgbClr val="2D2DE7"/>
        </a:accent6>
        <a:hlink>
          <a:srgbClr val="CBCBCB"/>
        </a:hlink>
        <a:folHlink>
          <a:srgbClr val="00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mult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9FF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FFFF"/>
        </a:accent5>
        <a:accent6>
          <a:srgbClr val="B9B9E7"/>
        </a:accent6>
        <a:hlink>
          <a:srgbClr val="CCEC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mul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mult 4">
        <a:dk1>
          <a:srgbClr val="000000"/>
        </a:dk1>
        <a:lt1>
          <a:srgbClr val="FFFFFF"/>
        </a:lt1>
        <a:dk2>
          <a:srgbClr val="000080"/>
        </a:dk2>
        <a:lt2>
          <a:srgbClr val="FFFFFF"/>
        </a:lt2>
        <a:accent1>
          <a:srgbClr val="00FFCC"/>
        </a:accent1>
        <a:accent2>
          <a:srgbClr val="9933FF"/>
        </a:accent2>
        <a:accent3>
          <a:srgbClr val="AAAAC0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CC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mult 5">
        <a:dk1>
          <a:srgbClr val="000000"/>
        </a:dk1>
        <a:lt1>
          <a:srgbClr val="FFFFFF"/>
        </a:lt1>
        <a:dk2>
          <a:srgbClr val="990066"/>
        </a:dk2>
        <a:lt2>
          <a:srgbClr val="FFFFFF"/>
        </a:lt2>
        <a:accent1>
          <a:srgbClr val="FF9966"/>
        </a:accent1>
        <a:accent2>
          <a:srgbClr val="009966"/>
        </a:accent2>
        <a:accent3>
          <a:srgbClr val="CAAAB8"/>
        </a:accent3>
        <a:accent4>
          <a:srgbClr val="DADADA"/>
        </a:accent4>
        <a:accent5>
          <a:srgbClr val="FFCAB8"/>
        </a:accent5>
        <a:accent6>
          <a:srgbClr val="008A5C"/>
        </a:accent6>
        <a:hlink>
          <a:srgbClr val="3333CC"/>
        </a:hlink>
        <a:folHlink>
          <a:srgbClr val="FF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mult 6">
        <a:dk1>
          <a:srgbClr val="000000"/>
        </a:dk1>
        <a:lt1>
          <a:srgbClr val="FFFFE1"/>
        </a:lt1>
        <a:dk2>
          <a:srgbClr val="000000"/>
        </a:dk2>
        <a:lt2>
          <a:srgbClr val="FFFFCC"/>
        </a:lt2>
        <a:accent1>
          <a:srgbClr val="FF9933"/>
        </a:accent1>
        <a:accent2>
          <a:srgbClr val="9999FF"/>
        </a:accent2>
        <a:accent3>
          <a:srgbClr val="FFFFEE"/>
        </a:accent3>
        <a:accent4>
          <a:srgbClr val="000000"/>
        </a:accent4>
        <a:accent5>
          <a:srgbClr val="FFCAAD"/>
        </a:accent5>
        <a:accent6>
          <a:srgbClr val="8A8AE7"/>
        </a:accent6>
        <a:hlink>
          <a:srgbClr val="FFCC9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rsmult 3">
    <a:dk1>
      <a:srgbClr val="000000"/>
    </a:dk1>
    <a:lt1>
      <a:srgbClr val="FFFFFF"/>
    </a:lt1>
    <a:dk2>
      <a:srgbClr val="000000"/>
    </a:dk2>
    <a:lt2>
      <a:srgbClr val="FFFFFF"/>
    </a:lt2>
    <a:accent1>
      <a:srgbClr val="CBCBCB"/>
    </a:accent1>
    <a:accent2>
      <a:srgbClr val="969696"/>
    </a:accent2>
    <a:accent3>
      <a:srgbClr val="FFFFFF"/>
    </a:accent3>
    <a:accent4>
      <a:srgbClr val="000000"/>
    </a:accent4>
    <a:accent5>
      <a:srgbClr val="E2E2E2"/>
    </a:accent5>
    <a:accent6>
      <a:srgbClr val="878787"/>
    </a:accent6>
    <a:hlink>
      <a:srgbClr val="DDDDDD"/>
    </a:hlink>
    <a:folHlink>
      <a:srgbClr val="5F5F5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6057</TotalTime>
  <Words>1627</Words>
  <Application>Microsoft Office PowerPoint</Application>
  <PresentationFormat>A4 Paper (210x297 mm)</PresentationFormat>
  <Paragraphs>211</Paragraphs>
  <Slides>49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Monotype Sorts</vt:lpstr>
      <vt:lpstr>Swis721 BT</vt:lpstr>
      <vt:lpstr>Times New Roman</vt:lpstr>
      <vt:lpstr>Wingdings</vt:lpstr>
      <vt:lpstr>Barsmult</vt:lpstr>
      <vt:lpstr>PowerPoint Presentation</vt:lpstr>
      <vt:lpstr>Presentació</vt:lpstr>
      <vt:lpstr>PowerPoint Presentation</vt:lpstr>
      <vt:lpstr>Informació codificada en impulsos elèctrics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Targetes d’entrenament per microprocessadors i altres xips programables (FPGA)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UPC-EETAC</Company>
  <LinksUpToDate>false</LinksUpToDate>
  <SharedDoc>false</SharedDoc>
  <HyperlinkBase>https://digsys.upc.edu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Conferència aula sèrior</dc:title>
  <dc:subject>De les vàlvules de buit als circuits integrats</dc:subject>
  <dc:creator>Francesc Josep Robert</dc:creator>
  <dc:description>francesc.j.robert@upc.edu</dc:description>
  <cp:lastModifiedBy>Francesc J. Robert</cp:lastModifiedBy>
  <cp:revision>385</cp:revision>
  <cp:lastPrinted>2000-01-20T11:38:28Z</cp:lastPrinted>
  <dcterms:created xsi:type="dcterms:W3CDTF">1998-09-08T10:38:14Z</dcterms:created>
  <dcterms:modified xsi:type="dcterms:W3CDTF">2023-11-15T19:23:30Z</dcterms:modified>
</cp:coreProperties>
</file>